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9"/>
  </p:notesMasterIdLst>
  <p:sldIdLst>
    <p:sldId id="279" r:id="rId5"/>
    <p:sldId id="280" r:id="rId6"/>
    <p:sldId id="319" r:id="rId7"/>
    <p:sldId id="310" r:id="rId8"/>
    <p:sldId id="287" r:id="rId9"/>
    <p:sldId id="284" r:id="rId10"/>
    <p:sldId id="320" r:id="rId11"/>
    <p:sldId id="321" r:id="rId12"/>
    <p:sldId id="292" r:id="rId13"/>
    <p:sldId id="285" r:id="rId14"/>
    <p:sldId id="291" r:id="rId15"/>
    <p:sldId id="306" r:id="rId16"/>
    <p:sldId id="290" r:id="rId17"/>
    <p:sldId id="313" r:id="rId18"/>
    <p:sldId id="303" r:id="rId19"/>
    <p:sldId id="315" r:id="rId20"/>
    <p:sldId id="318" r:id="rId21"/>
    <p:sldId id="316" r:id="rId22"/>
    <p:sldId id="317" r:id="rId23"/>
    <p:sldId id="322" r:id="rId24"/>
    <p:sldId id="307" r:id="rId25"/>
    <p:sldId id="309" r:id="rId26"/>
    <p:sldId id="311" r:id="rId27"/>
    <p:sldId id="312" r:id="rId28"/>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258"/>
    <a:srgbClr val="0092B5"/>
    <a:srgbClr val="005666"/>
    <a:srgbClr val="F4F3F3"/>
    <a:srgbClr val="9EA4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81"/>
    <p:restoredTop sz="94685"/>
  </p:normalViewPr>
  <p:slideViewPr>
    <p:cSldViewPr snapToGrid="0" snapToObjects="1">
      <p:cViewPr varScale="1">
        <p:scale>
          <a:sx n="105" d="100"/>
          <a:sy n="105" d="100"/>
        </p:scale>
        <p:origin x="13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4" y="1"/>
            <a:ext cx="2982912" cy="466725"/>
          </a:xfrm>
          <a:prstGeom prst="rect">
            <a:avLst/>
          </a:prstGeom>
        </p:spPr>
        <p:txBody>
          <a:bodyPr vert="horz" lIns="91440" tIns="45720" rIns="91440" bIns="45720" rtlCol="0"/>
          <a:lstStyle>
            <a:lvl1pPr algn="r">
              <a:defRPr sz="1200"/>
            </a:lvl1pPr>
          </a:lstStyle>
          <a:p>
            <a:fld id="{D59379EF-3C94-4B11-AEAF-2E78B5431C54}" type="datetimeFigureOut">
              <a:rPr lang="en-US" smtClean="0"/>
              <a:t>11/14/2025</a:t>
            </a:fld>
            <a:endParaRPr lang="en-US"/>
          </a:p>
        </p:txBody>
      </p:sp>
      <p:sp>
        <p:nvSpPr>
          <p:cNvPr id="4" name="Slide Image Placeholder 3"/>
          <p:cNvSpPr>
            <a:spLocks noGrp="1" noRot="1" noChangeAspect="1"/>
          </p:cNvSpPr>
          <p:nvPr>
            <p:ph type="sldImg" idx="2"/>
          </p:nvPr>
        </p:nvSpPr>
        <p:spPr>
          <a:xfrm>
            <a:off x="655638" y="1162050"/>
            <a:ext cx="5573712"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73576"/>
            <a:ext cx="55054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298291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4" y="8829676"/>
            <a:ext cx="2982912" cy="466725"/>
          </a:xfrm>
          <a:prstGeom prst="rect">
            <a:avLst/>
          </a:prstGeom>
        </p:spPr>
        <p:txBody>
          <a:bodyPr vert="horz" lIns="91440" tIns="45720" rIns="91440" bIns="45720" rtlCol="0" anchor="b"/>
          <a:lstStyle>
            <a:lvl1pPr algn="r">
              <a:defRPr sz="1200"/>
            </a:lvl1pPr>
          </a:lstStyle>
          <a:p>
            <a:fld id="{D2FE9BD9-4F98-4313-90F9-F4CA04089E9A}" type="slidenum">
              <a:rPr lang="en-US" smtClean="0"/>
              <a:t>‹#›</a:t>
            </a:fld>
            <a:endParaRPr lang="en-US"/>
          </a:p>
        </p:txBody>
      </p:sp>
    </p:spTree>
    <p:extLst>
      <p:ext uri="{BB962C8B-B14F-4D97-AF65-F5344CB8AC3E}">
        <p14:creationId xmlns:p14="http://schemas.microsoft.com/office/powerpoint/2010/main" val="3233780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FE9BD9-4F98-4313-90F9-F4CA04089E9A}" type="slidenum">
              <a:rPr lang="en-US" smtClean="0"/>
              <a:t>1</a:t>
            </a:fld>
            <a:endParaRPr lang="en-US"/>
          </a:p>
        </p:txBody>
      </p:sp>
    </p:spTree>
    <p:extLst>
      <p:ext uri="{BB962C8B-B14F-4D97-AF65-F5344CB8AC3E}">
        <p14:creationId xmlns:p14="http://schemas.microsoft.com/office/powerpoint/2010/main" val="3009219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FE9BD9-4F98-4313-90F9-F4CA04089E9A}" type="slidenum">
              <a:rPr lang="en-US" smtClean="0"/>
              <a:t>13</a:t>
            </a:fld>
            <a:endParaRPr lang="en-US"/>
          </a:p>
        </p:txBody>
      </p:sp>
    </p:spTree>
    <p:extLst>
      <p:ext uri="{BB962C8B-B14F-4D97-AF65-F5344CB8AC3E}">
        <p14:creationId xmlns:p14="http://schemas.microsoft.com/office/powerpoint/2010/main" val="1650071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C7882-64BF-477F-9A72-80551392E8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318248-5F20-0469-1319-E8A87DAE02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AE3A35-8A0F-E051-A0FC-EC8AADDFC42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47A0742-7E0F-4776-FD0C-6A7A3626C132}"/>
              </a:ext>
            </a:extLst>
          </p:cNvPr>
          <p:cNvSpPr>
            <a:spLocks noGrp="1"/>
          </p:cNvSpPr>
          <p:nvPr>
            <p:ph type="sldNum" sz="quarter" idx="5"/>
          </p:nvPr>
        </p:nvSpPr>
        <p:spPr/>
        <p:txBody>
          <a:bodyPr/>
          <a:lstStyle/>
          <a:p>
            <a:fld id="{D2FE9BD9-4F98-4313-90F9-F4CA04089E9A}" type="slidenum">
              <a:rPr lang="en-US" smtClean="0"/>
              <a:t>14</a:t>
            </a:fld>
            <a:endParaRPr lang="en-US"/>
          </a:p>
        </p:txBody>
      </p:sp>
    </p:spTree>
    <p:extLst>
      <p:ext uri="{BB962C8B-B14F-4D97-AF65-F5344CB8AC3E}">
        <p14:creationId xmlns:p14="http://schemas.microsoft.com/office/powerpoint/2010/main" val="1646598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FE9BD9-4F98-4313-90F9-F4CA04089E9A}" type="slidenum">
              <a:rPr lang="en-US" smtClean="0"/>
              <a:t>15</a:t>
            </a:fld>
            <a:endParaRPr lang="en-US"/>
          </a:p>
        </p:txBody>
      </p:sp>
    </p:spTree>
    <p:extLst>
      <p:ext uri="{BB962C8B-B14F-4D97-AF65-F5344CB8AC3E}">
        <p14:creationId xmlns:p14="http://schemas.microsoft.com/office/powerpoint/2010/main" val="3576567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E4931-8673-0F60-69FA-3DAEFF1F82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87A3D1-60C9-B479-ECB2-C452047AC1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AFD2DE-6866-BC5F-A959-A5607F91831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0C0098E-E23E-D473-9FA7-9A1C93004096}"/>
              </a:ext>
            </a:extLst>
          </p:cNvPr>
          <p:cNvSpPr>
            <a:spLocks noGrp="1"/>
          </p:cNvSpPr>
          <p:nvPr>
            <p:ph type="sldNum" sz="quarter" idx="5"/>
          </p:nvPr>
        </p:nvSpPr>
        <p:spPr/>
        <p:txBody>
          <a:bodyPr/>
          <a:lstStyle/>
          <a:p>
            <a:fld id="{D2FE9BD9-4F98-4313-90F9-F4CA04089E9A}" type="slidenum">
              <a:rPr lang="en-US" smtClean="0"/>
              <a:t>16</a:t>
            </a:fld>
            <a:endParaRPr lang="en-US"/>
          </a:p>
        </p:txBody>
      </p:sp>
    </p:spTree>
    <p:extLst>
      <p:ext uri="{BB962C8B-B14F-4D97-AF65-F5344CB8AC3E}">
        <p14:creationId xmlns:p14="http://schemas.microsoft.com/office/powerpoint/2010/main" val="976366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3E419-DCEA-9236-16F7-99DB3B8023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7C6E58-83D8-1A9A-604A-7A0B977ABC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705276-4AAA-A891-21CC-05B68B4D22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6427F85-A313-E294-87EB-9A0CDE3A2C2B}"/>
              </a:ext>
            </a:extLst>
          </p:cNvPr>
          <p:cNvSpPr>
            <a:spLocks noGrp="1"/>
          </p:cNvSpPr>
          <p:nvPr>
            <p:ph type="sldNum" sz="quarter" idx="5"/>
          </p:nvPr>
        </p:nvSpPr>
        <p:spPr/>
        <p:txBody>
          <a:bodyPr/>
          <a:lstStyle/>
          <a:p>
            <a:fld id="{D2FE9BD9-4F98-4313-90F9-F4CA04089E9A}" type="slidenum">
              <a:rPr lang="en-US" smtClean="0"/>
              <a:t>21</a:t>
            </a:fld>
            <a:endParaRPr lang="en-US"/>
          </a:p>
        </p:txBody>
      </p:sp>
    </p:spTree>
    <p:extLst>
      <p:ext uri="{BB962C8B-B14F-4D97-AF65-F5344CB8AC3E}">
        <p14:creationId xmlns:p14="http://schemas.microsoft.com/office/powerpoint/2010/main" val="293664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EC047-F15C-4204-698E-774139401E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F0C3EF-9635-3A6B-042B-0E022997A2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F32CFD-103C-13FD-8DE0-C8B097ABB2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C8D589A-E038-D762-013C-23A256148423}"/>
              </a:ext>
            </a:extLst>
          </p:cNvPr>
          <p:cNvSpPr>
            <a:spLocks noGrp="1"/>
          </p:cNvSpPr>
          <p:nvPr>
            <p:ph type="sldNum" sz="quarter" idx="5"/>
          </p:nvPr>
        </p:nvSpPr>
        <p:spPr/>
        <p:txBody>
          <a:bodyPr/>
          <a:lstStyle/>
          <a:p>
            <a:fld id="{D2FE9BD9-4F98-4313-90F9-F4CA04089E9A}" type="slidenum">
              <a:rPr lang="en-US" smtClean="0"/>
              <a:t>22</a:t>
            </a:fld>
            <a:endParaRPr lang="en-US"/>
          </a:p>
        </p:txBody>
      </p:sp>
    </p:spTree>
    <p:extLst>
      <p:ext uri="{BB962C8B-B14F-4D97-AF65-F5344CB8AC3E}">
        <p14:creationId xmlns:p14="http://schemas.microsoft.com/office/powerpoint/2010/main" val="1229425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9FCD5-800D-DBA7-BAFE-F21A908636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326EB4-55EF-EFB2-5EBE-FF3ECF974E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9AE7E0-FC7C-455F-B6C8-339D9B6644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EF59DCC-7C3D-54FD-44C6-BD73A2736C36}"/>
              </a:ext>
            </a:extLst>
          </p:cNvPr>
          <p:cNvSpPr>
            <a:spLocks noGrp="1"/>
          </p:cNvSpPr>
          <p:nvPr>
            <p:ph type="sldNum" sz="quarter" idx="5"/>
          </p:nvPr>
        </p:nvSpPr>
        <p:spPr/>
        <p:txBody>
          <a:bodyPr/>
          <a:lstStyle/>
          <a:p>
            <a:fld id="{D2FE9BD9-4F98-4313-90F9-F4CA04089E9A}" type="slidenum">
              <a:rPr lang="en-US" smtClean="0"/>
              <a:t>23</a:t>
            </a:fld>
            <a:endParaRPr lang="en-US"/>
          </a:p>
        </p:txBody>
      </p:sp>
    </p:spTree>
    <p:extLst>
      <p:ext uri="{BB962C8B-B14F-4D97-AF65-F5344CB8AC3E}">
        <p14:creationId xmlns:p14="http://schemas.microsoft.com/office/powerpoint/2010/main" val="173966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2B508-F4C0-ABD9-CF5E-6EF9311F5C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83A631-F3ED-3151-6860-65ECF4098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3C69CF-7FAB-6497-6625-B5444887FB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9F69183-9CE0-9539-DD56-8B88D8EEA818}"/>
              </a:ext>
            </a:extLst>
          </p:cNvPr>
          <p:cNvSpPr>
            <a:spLocks noGrp="1"/>
          </p:cNvSpPr>
          <p:nvPr>
            <p:ph type="sldNum" sz="quarter" idx="5"/>
          </p:nvPr>
        </p:nvSpPr>
        <p:spPr/>
        <p:txBody>
          <a:bodyPr/>
          <a:lstStyle/>
          <a:p>
            <a:fld id="{D2FE9BD9-4F98-4313-90F9-F4CA04089E9A}" type="slidenum">
              <a:rPr lang="en-US" smtClean="0"/>
              <a:t>24</a:t>
            </a:fld>
            <a:endParaRPr lang="en-US"/>
          </a:p>
        </p:txBody>
      </p:sp>
    </p:spTree>
    <p:extLst>
      <p:ext uri="{BB962C8B-B14F-4D97-AF65-F5344CB8AC3E}">
        <p14:creationId xmlns:p14="http://schemas.microsoft.com/office/powerpoint/2010/main" val="1746819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FE9BD9-4F98-4313-90F9-F4CA04089E9A}" type="slidenum">
              <a:rPr lang="en-US" smtClean="0"/>
              <a:t>2</a:t>
            </a:fld>
            <a:endParaRPr lang="en-US"/>
          </a:p>
        </p:txBody>
      </p:sp>
    </p:spTree>
    <p:extLst>
      <p:ext uri="{BB962C8B-B14F-4D97-AF65-F5344CB8AC3E}">
        <p14:creationId xmlns:p14="http://schemas.microsoft.com/office/powerpoint/2010/main" val="2111484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CDEDF-C0CD-80CF-6B96-047329FF72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77821E-BA83-9C79-AE69-02AFC96385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EE4F19-269C-9FD9-8F4C-00AB2BC1203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AE40170-4289-7DE2-FBBB-91516B28823B}"/>
              </a:ext>
            </a:extLst>
          </p:cNvPr>
          <p:cNvSpPr>
            <a:spLocks noGrp="1"/>
          </p:cNvSpPr>
          <p:nvPr>
            <p:ph type="sldNum" sz="quarter" idx="5"/>
          </p:nvPr>
        </p:nvSpPr>
        <p:spPr/>
        <p:txBody>
          <a:bodyPr/>
          <a:lstStyle/>
          <a:p>
            <a:fld id="{D2FE9BD9-4F98-4313-90F9-F4CA04089E9A}" type="slidenum">
              <a:rPr lang="en-US" smtClean="0"/>
              <a:t>4</a:t>
            </a:fld>
            <a:endParaRPr lang="en-US"/>
          </a:p>
        </p:txBody>
      </p:sp>
    </p:spTree>
    <p:extLst>
      <p:ext uri="{BB962C8B-B14F-4D97-AF65-F5344CB8AC3E}">
        <p14:creationId xmlns:p14="http://schemas.microsoft.com/office/powerpoint/2010/main" val="1297383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FE9BD9-4F98-4313-90F9-F4CA04089E9A}" type="slidenum">
              <a:rPr lang="en-US" smtClean="0"/>
              <a:t>5</a:t>
            </a:fld>
            <a:endParaRPr lang="en-US"/>
          </a:p>
        </p:txBody>
      </p:sp>
    </p:spTree>
    <p:extLst>
      <p:ext uri="{BB962C8B-B14F-4D97-AF65-F5344CB8AC3E}">
        <p14:creationId xmlns:p14="http://schemas.microsoft.com/office/powerpoint/2010/main" val="1632812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FE9BD9-4F98-4313-90F9-F4CA04089E9A}" type="slidenum">
              <a:rPr lang="en-US" smtClean="0"/>
              <a:t>6</a:t>
            </a:fld>
            <a:endParaRPr lang="en-US"/>
          </a:p>
        </p:txBody>
      </p:sp>
    </p:spTree>
    <p:extLst>
      <p:ext uri="{BB962C8B-B14F-4D97-AF65-F5344CB8AC3E}">
        <p14:creationId xmlns:p14="http://schemas.microsoft.com/office/powerpoint/2010/main" val="1663034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FE9BD9-4F98-4313-90F9-F4CA04089E9A}" type="slidenum">
              <a:rPr lang="en-US" smtClean="0"/>
              <a:t>9</a:t>
            </a:fld>
            <a:endParaRPr lang="en-US"/>
          </a:p>
        </p:txBody>
      </p:sp>
    </p:spTree>
    <p:extLst>
      <p:ext uri="{BB962C8B-B14F-4D97-AF65-F5344CB8AC3E}">
        <p14:creationId xmlns:p14="http://schemas.microsoft.com/office/powerpoint/2010/main" val="2501992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FE9BD9-4F98-4313-90F9-F4CA04089E9A}" type="slidenum">
              <a:rPr lang="en-US" smtClean="0"/>
              <a:t>10</a:t>
            </a:fld>
            <a:endParaRPr lang="en-US"/>
          </a:p>
        </p:txBody>
      </p:sp>
    </p:spTree>
    <p:extLst>
      <p:ext uri="{BB962C8B-B14F-4D97-AF65-F5344CB8AC3E}">
        <p14:creationId xmlns:p14="http://schemas.microsoft.com/office/powerpoint/2010/main" val="3723226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FE9BD9-4F98-4313-90F9-F4CA04089E9A}" type="slidenum">
              <a:rPr lang="en-US" smtClean="0"/>
              <a:t>11</a:t>
            </a:fld>
            <a:endParaRPr lang="en-US"/>
          </a:p>
        </p:txBody>
      </p:sp>
    </p:spTree>
    <p:extLst>
      <p:ext uri="{BB962C8B-B14F-4D97-AF65-F5344CB8AC3E}">
        <p14:creationId xmlns:p14="http://schemas.microsoft.com/office/powerpoint/2010/main" val="1040966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FE9BD9-4F98-4313-90F9-F4CA04089E9A}" type="slidenum">
              <a:rPr lang="en-US" smtClean="0"/>
              <a:t>12</a:t>
            </a:fld>
            <a:endParaRPr lang="en-US"/>
          </a:p>
        </p:txBody>
      </p:sp>
    </p:spTree>
    <p:extLst>
      <p:ext uri="{BB962C8B-B14F-4D97-AF65-F5344CB8AC3E}">
        <p14:creationId xmlns:p14="http://schemas.microsoft.com/office/powerpoint/2010/main" val="1055901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 subhead">
    <p:spTree>
      <p:nvGrpSpPr>
        <p:cNvPr id="1" name=""/>
        <p:cNvGrpSpPr/>
        <p:nvPr/>
      </p:nvGrpSpPr>
      <p:grpSpPr>
        <a:xfrm>
          <a:off x="0" y="0"/>
          <a:ext cx="0" cy="0"/>
          <a:chOff x="0" y="0"/>
          <a:chExt cx="0" cy="0"/>
        </a:xfrm>
      </p:grpSpPr>
      <p:sp>
        <p:nvSpPr>
          <p:cNvPr id="6" name="Text Placeholder 9">
            <a:extLst>
              <a:ext uri="{FF2B5EF4-FFF2-40B4-BE49-F238E27FC236}">
                <a16:creationId xmlns:a16="http://schemas.microsoft.com/office/drawing/2014/main" id="{AC07A91B-F74F-F448-A1FA-C43F9A0C7C56}"/>
              </a:ext>
            </a:extLst>
          </p:cNvPr>
          <p:cNvSpPr>
            <a:spLocks noGrp="1"/>
          </p:cNvSpPr>
          <p:nvPr>
            <p:ph type="body" sz="quarter" idx="11" hasCustomPrompt="1"/>
          </p:nvPr>
        </p:nvSpPr>
        <p:spPr>
          <a:xfrm>
            <a:off x="1524000" y="2972861"/>
            <a:ext cx="6747761" cy="912277"/>
          </a:xfrm>
          <a:prstGeom prst="rect">
            <a:avLst/>
          </a:prstGeom>
        </p:spPr>
        <p:txBody>
          <a:bodyPr>
            <a:noAutofit/>
          </a:bodyPr>
          <a:lstStyle>
            <a:lvl1pPr marL="0" indent="0">
              <a:buFont typeface="Arial" panose="020B0604020202020204" pitchFamily="34" charset="0"/>
              <a:buNone/>
              <a:defRPr sz="2800" b="0" i="0" baseline="0">
                <a:solidFill>
                  <a:schemeClr val="bg1"/>
                </a:solidFill>
                <a:latin typeface="Arial" panose="020B0604020202020204" pitchFamily="34" charset="0"/>
                <a:cs typeface="Arial" panose="020B0604020202020204" pitchFamily="34" charset="0"/>
              </a:defRPr>
            </a:lvl1pPr>
          </a:lstStyle>
          <a:p>
            <a:pPr lvl="0"/>
            <a:r>
              <a:rPr lang="en-US" dirty="0"/>
              <a:t>Subhead: Arial Regular</a:t>
            </a:r>
          </a:p>
        </p:txBody>
      </p:sp>
      <p:sp>
        <p:nvSpPr>
          <p:cNvPr id="7" name="Text Placeholder 9">
            <a:extLst>
              <a:ext uri="{FF2B5EF4-FFF2-40B4-BE49-F238E27FC236}">
                <a16:creationId xmlns:a16="http://schemas.microsoft.com/office/drawing/2014/main" id="{25E3266F-E73F-EC4D-8204-E3FEA16EB7C4}"/>
              </a:ext>
            </a:extLst>
          </p:cNvPr>
          <p:cNvSpPr>
            <a:spLocks noGrp="1"/>
          </p:cNvSpPr>
          <p:nvPr>
            <p:ph type="body" sz="quarter" idx="10" hasCustomPrompt="1"/>
          </p:nvPr>
        </p:nvSpPr>
        <p:spPr>
          <a:xfrm>
            <a:off x="1524000" y="1690066"/>
            <a:ext cx="6747761" cy="912277"/>
          </a:xfrm>
          <a:prstGeom prst="rect">
            <a:avLst/>
          </a:prstGeom>
        </p:spPr>
        <p:txBody>
          <a:bodyPr>
            <a:noAutofit/>
          </a:bodyPr>
          <a:lstStyle>
            <a:lvl1pPr marL="0" indent="0">
              <a:buNone/>
              <a:defRPr sz="6000" b="1" i="0" baseline="0">
                <a:solidFill>
                  <a:schemeClr val="bg1"/>
                </a:solidFill>
                <a:latin typeface="Arial" panose="020B0604020202020204" pitchFamily="34" charset="0"/>
                <a:cs typeface="Arial" panose="020B0604020202020204" pitchFamily="34" charset="0"/>
              </a:defRPr>
            </a:lvl1pPr>
          </a:lstStyle>
          <a:p>
            <a:pPr lvl="0"/>
            <a:r>
              <a:rPr lang="en-US" dirty="0"/>
              <a:t>Title: Arial Bold</a:t>
            </a:r>
          </a:p>
        </p:txBody>
      </p:sp>
      <p:pic>
        <p:nvPicPr>
          <p:cNvPr id="8" name="Picture 7">
            <a:extLst>
              <a:ext uri="{FF2B5EF4-FFF2-40B4-BE49-F238E27FC236}">
                <a16:creationId xmlns:a16="http://schemas.microsoft.com/office/drawing/2014/main" id="{CD4D8D7F-9D48-50A5-5A76-31BC8F7E040D}"/>
              </a:ext>
            </a:extLst>
          </p:cNvPr>
          <p:cNvPicPr>
            <a:picLocks noChangeAspect="1"/>
          </p:cNvPicPr>
          <p:nvPr userDrawn="1"/>
        </p:nvPicPr>
        <p:blipFill>
          <a:blip r:embed="rId2"/>
          <a:stretch>
            <a:fillRect/>
          </a:stretch>
        </p:blipFill>
        <p:spPr>
          <a:xfrm rot="10800000">
            <a:off x="0" y="0"/>
            <a:ext cx="12192000" cy="6858000"/>
          </a:xfrm>
          <a:prstGeom prst="rect">
            <a:avLst/>
          </a:prstGeom>
        </p:spPr>
      </p:pic>
      <p:pic>
        <p:nvPicPr>
          <p:cNvPr id="9" name="Picture 8">
            <a:extLst>
              <a:ext uri="{FF2B5EF4-FFF2-40B4-BE49-F238E27FC236}">
                <a16:creationId xmlns:a16="http://schemas.microsoft.com/office/drawing/2014/main" id="{9F226D2D-7BB2-DC8A-6BE9-0737CD782349}"/>
              </a:ext>
            </a:extLst>
          </p:cNvPr>
          <p:cNvPicPr>
            <a:picLocks noChangeAspect="1"/>
          </p:cNvPicPr>
          <p:nvPr userDrawn="1"/>
        </p:nvPicPr>
        <p:blipFill rotWithShape="1">
          <a:blip r:embed="rId3"/>
          <a:srcRect r="38262"/>
          <a:stretch/>
        </p:blipFill>
        <p:spPr>
          <a:xfrm rot="5400000" flipV="1">
            <a:off x="5638802" y="304801"/>
            <a:ext cx="6858000" cy="6248401"/>
          </a:xfrm>
          <a:prstGeom prst="rect">
            <a:avLst/>
          </a:prstGeom>
        </p:spPr>
      </p:pic>
      <p:pic>
        <p:nvPicPr>
          <p:cNvPr id="11" name="Picture 10">
            <a:extLst>
              <a:ext uri="{FF2B5EF4-FFF2-40B4-BE49-F238E27FC236}">
                <a16:creationId xmlns:a16="http://schemas.microsoft.com/office/drawing/2014/main" id="{820D7331-F24A-C7C5-2611-EC47E85087E9}"/>
              </a:ext>
            </a:extLst>
          </p:cNvPr>
          <p:cNvPicPr>
            <a:picLocks noChangeAspect="1"/>
          </p:cNvPicPr>
          <p:nvPr userDrawn="1"/>
        </p:nvPicPr>
        <p:blipFill>
          <a:blip r:embed="rId4"/>
          <a:stretch>
            <a:fillRect/>
          </a:stretch>
        </p:blipFill>
        <p:spPr>
          <a:xfrm>
            <a:off x="1524000" y="5680839"/>
            <a:ext cx="2518611" cy="669298"/>
          </a:xfrm>
          <a:prstGeom prst="rect">
            <a:avLst/>
          </a:prstGeom>
        </p:spPr>
      </p:pic>
    </p:spTree>
    <p:extLst>
      <p:ext uri="{BB962C8B-B14F-4D97-AF65-F5344CB8AC3E}">
        <p14:creationId xmlns:p14="http://schemas.microsoft.com/office/powerpoint/2010/main" val="4192884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 bulleted lis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92E771E-C25E-804F-A9BB-72D5A80E2964}"/>
              </a:ext>
            </a:extLst>
          </p:cNvPr>
          <p:cNvSpPr>
            <a:spLocks noGrp="1"/>
          </p:cNvSpPr>
          <p:nvPr>
            <p:ph type="body" sz="quarter" idx="10" hasCustomPrompt="1"/>
          </p:nvPr>
        </p:nvSpPr>
        <p:spPr>
          <a:xfrm>
            <a:off x="838200" y="903434"/>
            <a:ext cx="5094288" cy="850900"/>
          </a:xfrm>
          <a:prstGeom prst="rect">
            <a:avLst/>
          </a:prstGeom>
        </p:spPr>
        <p:txBody>
          <a:bodyPr>
            <a:normAutofit/>
          </a:bodyPr>
          <a:lstStyle>
            <a:lvl1pPr marL="0" indent="0">
              <a:buNone/>
              <a:defRPr sz="4400" b="1" i="0">
                <a:solidFill>
                  <a:srgbClr val="313258"/>
                </a:solidFill>
                <a:latin typeface="Arial" panose="020B0604020202020204" pitchFamily="34" charset="0"/>
                <a:cs typeface="Arial" panose="020B0604020202020204" pitchFamily="34" charset="0"/>
              </a:defRPr>
            </a:lvl1pPr>
          </a:lstStyle>
          <a:p>
            <a:pPr lvl="0"/>
            <a:r>
              <a:rPr lang="en-US" dirty="0"/>
              <a:t>Title: Arial Bold</a:t>
            </a:r>
          </a:p>
        </p:txBody>
      </p:sp>
      <p:pic>
        <p:nvPicPr>
          <p:cNvPr id="4" name="Picture 3">
            <a:extLst>
              <a:ext uri="{FF2B5EF4-FFF2-40B4-BE49-F238E27FC236}">
                <a16:creationId xmlns:a16="http://schemas.microsoft.com/office/drawing/2014/main" id="{5F253041-DA99-4F56-BB00-EA8FE940691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7B4BE676-A489-E74A-B809-01B21D419C17}"/>
              </a:ext>
            </a:extLst>
          </p:cNvPr>
          <p:cNvSpPr>
            <a:spLocks noGrp="1"/>
          </p:cNvSpPr>
          <p:nvPr>
            <p:ph type="body" sz="quarter" idx="11" hasCustomPrompt="1"/>
          </p:nvPr>
        </p:nvSpPr>
        <p:spPr>
          <a:xfrm>
            <a:off x="838200" y="1911787"/>
            <a:ext cx="9526588" cy="3965139"/>
          </a:xfrm>
          <a:prstGeom prst="rect">
            <a:avLst/>
          </a:prstGeom>
        </p:spPr>
        <p:txBody>
          <a:bodyPr/>
          <a:lstStyle>
            <a:lvl1pPr marL="457200" indent="-457200">
              <a:lnSpc>
                <a:spcPct val="100000"/>
              </a:lnSpc>
              <a:buFont typeface="Arial" panose="020B0604020202020204" pitchFamily="34" charset="0"/>
              <a:buChar char="•"/>
              <a:defRPr b="0" i="0" baseline="0">
                <a:solidFill>
                  <a:srgbClr val="313258"/>
                </a:solidFill>
                <a:latin typeface="Arial" panose="020B0604020202020204" pitchFamily="34" charset="0"/>
                <a:cs typeface="Arial" panose="020B0604020202020204" pitchFamily="34" charset="0"/>
              </a:defRPr>
            </a:lvl1pPr>
          </a:lstStyle>
          <a:p>
            <a:pPr>
              <a:lnSpc>
                <a:spcPct val="150000"/>
              </a:lnSpc>
            </a:pPr>
            <a:r>
              <a:rPr lang="en-US" dirty="0">
                <a:latin typeface="Arial" panose="020B0604020202020204" pitchFamily="34" charset="0"/>
                <a:ea typeface="Alright Sans" charset="0"/>
                <a:cs typeface="Arial" panose="020B0604020202020204" pitchFamily="34" charset="0"/>
              </a:rPr>
              <a:t>Lorem ipsum dolor sit </a:t>
            </a:r>
            <a:r>
              <a:rPr lang="en-US" dirty="0" err="1">
                <a:latin typeface="Arial" panose="020B0604020202020204" pitchFamily="34" charset="0"/>
                <a:ea typeface="Alright Sans" charset="0"/>
                <a:cs typeface="Arial" panose="020B0604020202020204" pitchFamily="34" charset="0"/>
              </a:rPr>
              <a:t>amet</a:t>
            </a:r>
            <a:r>
              <a:rPr lang="en-US" dirty="0">
                <a:latin typeface="Arial" panose="020B0604020202020204" pitchFamily="34" charset="0"/>
                <a:ea typeface="Alright Sans" charset="0"/>
                <a:cs typeface="Arial" panose="020B0604020202020204" pitchFamily="34" charset="0"/>
              </a:rPr>
              <a:t>, </a:t>
            </a:r>
            <a:r>
              <a:rPr lang="en-US" dirty="0" err="1">
                <a:latin typeface="Arial" panose="020B0604020202020204" pitchFamily="34" charset="0"/>
                <a:ea typeface="Alright Sans" charset="0"/>
                <a:cs typeface="Arial" panose="020B0604020202020204" pitchFamily="34" charset="0"/>
              </a:rPr>
              <a:t>consectetur</a:t>
            </a:r>
            <a:r>
              <a:rPr lang="en-US" dirty="0">
                <a:latin typeface="Arial" panose="020B0604020202020204" pitchFamily="34" charset="0"/>
                <a:ea typeface="Alright Sans" charset="0"/>
                <a:cs typeface="Arial" panose="020B0604020202020204" pitchFamily="34" charset="0"/>
              </a:rPr>
              <a:t> </a:t>
            </a:r>
            <a:r>
              <a:rPr lang="en-US" dirty="0" err="1">
                <a:latin typeface="Arial" panose="020B0604020202020204" pitchFamily="34" charset="0"/>
                <a:ea typeface="Alright Sans" charset="0"/>
                <a:cs typeface="Arial" panose="020B0604020202020204" pitchFamily="34" charset="0"/>
              </a:rPr>
              <a:t>adipiscing</a:t>
            </a:r>
            <a:r>
              <a:rPr lang="en-US" dirty="0">
                <a:latin typeface="Arial" panose="020B0604020202020204" pitchFamily="34" charset="0"/>
                <a:ea typeface="Alright Sans" charset="0"/>
                <a:cs typeface="Arial" panose="020B0604020202020204" pitchFamily="34" charset="0"/>
              </a:rPr>
              <a:t> </a:t>
            </a:r>
            <a:r>
              <a:rPr lang="en-US" dirty="0" err="1">
                <a:latin typeface="Arial" panose="020B0604020202020204" pitchFamily="34" charset="0"/>
                <a:ea typeface="Alright Sans" charset="0"/>
                <a:cs typeface="Arial" panose="020B0604020202020204" pitchFamily="34" charset="0"/>
              </a:rPr>
              <a:t>elit</a:t>
            </a:r>
            <a:endParaRPr lang="en-US" dirty="0">
              <a:latin typeface="Arial" panose="020B0604020202020204" pitchFamily="34" charset="0"/>
              <a:ea typeface="Alright Sans" charset="0"/>
              <a:cs typeface="Arial" panose="020B0604020202020204" pitchFamily="34" charset="0"/>
            </a:endParaRPr>
          </a:p>
          <a:p>
            <a:pPr>
              <a:lnSpc>
                <a:spcPct val="150000"/>
              </a:lnSpc>
            </a:pPr>
            <a:r>
              <a:rPr lang="en-US" dirty="0">
                <a:latin typeface="Arial" panose="020B0604020202020204" pitchFamily="34" charset="0"/>
                <a:ea typeface="Alright Sans" charset="0"/>
                <a:cs typeface="Arial" panose="020B0604020202020204" pitchFamily="34" charset="0"/>
              </a:rPr>
              <a:t>Lorem ipsum dolor sit </a:t>
            </a:r>
            <a:r>
              <a:rPr lang="en-US" dirty="0" err="1">
                <a:latin typeface="Arial" panose="020B0604020202020204" pitchFamily="34" charset="0"/>
                <a:ea typeface="Alright Sans" charset="0"/>
                <a:cs typeface="Arial" panose="020B0604020202020204" pitchFamily="34" charset="0"/>
              </a:rPr>
              <a:t>amet</a:t>
            </a:r>
            <a:r>
              <a:rPr lang="en-US" dirty="0">
                <a:latin typeface="Arial" panose="020B0604020202020204" pitchFamily="34" charset="0"/>
                <a:ea typeface="Alright Sans" charset="0"/>
                <a:cs typeface="Arial" panose="020B0604020202020204" pitchFamily="34" charset="0"/>
              </a:rPr>
              <a:t>, </a:t>
            </a:r>
            <a:r>
              <a:rPr lang="en-US" dirty="0" err="1">
                <a:latin typeface="Arial" panose="020B0604020202020204" pitchFamily="34" charset="0"/>
                <a:ea typeface="Alright Sans" charset="0"/>
                <a:cs typeface="Arial" panose="020B0604020202020204" pitchFamily="34" charset="0"/>
              </a:rPr>
              <a:t>consectetur</a:t>
            </a:r>
            <a:r>
              <a:rPr lang="en-US" dirty="0">
                <a:latin typeface="Arial" panose="020B0604020202020204" pitchFamily="34" charset="0"/>
                <a:ea typeface="Alright Sans" charset="0"/>
                <a:cs typeface="Arial" panose="020B0604020202020204" pitchFamily="34" charset="0"/>
              </a:rPr>
              <a:t> </a:t>
            </a:r>
            <a:r>
              <a:rPr lang="en-US" dirty="0" err="1">
                <a:latin typeface="Arial" panose="020B0604020202020204" pitchFamily="34" charset="0"/>
                <a:ea typeface="Alright Sans" charset="0"/>
                <a:cs typeface="Arial" panose="020B0604020202020204" pitchFamily="34" charset="0"/>
              </a:rPr>
              <a:t>adipiscing</a:t>
            </a:r>
            <a:r>
              <a:rPr lang="en-US" dirty="0">
                <a:latin typeface="Arial" panose="020B0604020202020204" pitchFamily="34" charset="0"/>
                <a:ea typeface="Alright Sans" charset="0"/>
                <a:cs typeface="Arial" panose="020B0604020202020204" pitchFamily="34" charset="0"/>
              </a:rPr>
              <a:t> </a:t>
            </a:r>
            <a:r>
              <a:rPr lang="en-US" dirty="0" err="1">
                <a:latin typeface="Arial" panose="020B0604020202020204" pitchFamily="34" charset="0"/>
                <a:ea typeface="Alright Sans" charset="0"/>
                <a:cs typeface="Arial" panose="020B0604020202020204" pitchFamily="34" charset="0"/>
              </a:rPr>
              <a:t>elit</a:t>
            </a:r>
            <a:endParaRPr lang="en-US" dirty="0">
              <a:latin typeface="Arial" panose="020B0604020202020204" pitchFamily="34" charset="0"/>
              <a:ea typeface="Alright Sans" charset="0"/>
              <a:cs typeface="Arial" panose="020B0604020202020204" pitchFamily="34" charset="0"/>
            </a:endParaRPr>
          </a:p>
          <a:p>
            <a:pPr>
              <a:lnSpc>
                <a:spcPct val="150000"/>
              </a:lnSpc>
            </a:pPr>
            <a:r>
              <a:rPr lang="en-US" dirty="0">
                <a:latin typeface="Arial" panose="020B0604020202020204" pitchFamily="34" charset="0"/>
                <a:ea typeface="Alright Sans" charset="0"/>
                <a:cs typeface="Arial" panose="020B0604020202020204" pitchFamily="34" charset="0"/>
              </a:rPr>
              <a:t>Lorem ipsum dolor sit </a:t>
            </a:r>
            <a:r>
              <a:rPr lang="en-US" dirty="0" err="1">
                <a:latin typeface="Arial" panose="020B0604020202020204" pitchFamily="34" charset="0"/>
                <a:ea typeface="Alright Sans" charset="0"/>
                <a:cs typeface="Arial" panose="020B0604020202020204" pitchFamily="34" charset="0"/>
              </a:rPr>
              <a:t>amet</a:t>
            </a:r>
            <a:r>
              <a:rPr lang="en-US" dirty="0">
                <a:latin typeface="Arial" panose="020B0604020202020204" pitchFamily="34" charset="0"/>
                <a:ea typeface="Alright Sans" charset="0"/>
                <a:cs typeface="Arial" panose="020B0604020202020204" pitchFamily="34" charset="0"/>
              </a:rPr>
              <a:t>, </a:t>
            </a:r>
            <a:r>
              <a:rPr lang="en-US" dirty="0" err="1">
                <a:latin typeface="Arial" panose="020B0604020202020204" pitchFamily="34" charset="0"/>
                <a:ea typeface="Alright Sans" charset="0"/>
                <a:cs typeface="Arial" panose="020B0604020202020204" pitchFamily="34" charset="0"/>
              </a:rPr>
              <a:t>consectetur</a:t>
            </a:r>
            <a:r>
              <a:rPr lang="en-US" dirty="0">
                <a:latin typeface="Arial" panose="020B0604020202020204" pitchFamily="34" charset="0"/>
                <a:ea typeface="Alright Sans" charset="0"/>
                <a:cs typeface="Arial" panose="020B0604020202020204" pitchFamily="34" charset="0"/>
              </a:rPr>
              <a:t> </a:t>
            </a:r>
            <a:r>
              <a:rPr lang="en-US" dirty="0" err="1">
                <a:latin typeface="Arial" panose="020B0604020202020204" pitchFamily="34" charset="0"/>
                <a:ea typeface="Alright Sans" charset="0"/>
                <a:cs typeface="Arial" panose="020B0604020202020204" pitchFamily="34" charset="0"/>
              </a:rPr>
              <a:t>adipiscing</a:t>
            </a:r>
            <a:r>
              <a:rPr lang="en-US" dirty="0">
                <a:latin typeface="Arial" panose="020B0604020202020204" pitchFamily="34" charset="0"/>
                <a:ea typeface="Alright Sans" charset="0"/>
                <a:cs typeface="Arial" panose="020B0604020202020204" pitchFamily="34" charset="0"/>
              </a:rPr>
              <a:t> </a:t>
            </a:r>
            <a:r>
              <a:rPr lang="en-US" dirty="0" err="1">
                <a:latin typeface="Arial" panose="020B0604020202020204" pitchFamily="34" charset="0"/>
                <a:ea typeface="Alright Sans" charset="0"/>
                <a:cs typeface="Arial" panose="020B0604020202020204" pitchFamily="34" charset="0"/>
              </a:rPr>
              <a:t>elit</a:t>
            </a:r>
            <a:endParaRPr lang="en-US" dirty="0">
              <a:latin typeface="Arial" panose="020B0604020202020204" pitchFamily="34" charset="0"/>
              <a:ea typeface="Alright Sans" charset="0"/>
              <a:cs typeface="Arial" panose="020B0604020202020204" pitchFamily="34" charset="0"/>
            </a:endParaRPr>
          </a:p>
          <a:p>
            <a:pPr>
              <a:lnSpc>
                <a:spcPct val="150000"/>
              </a:lnSpc>
            </a:pPr>
            <a:r>
              <a:rPr lang="en-US" dirty="0">
                <a:latin typeface="Arial" panose="020B0604020202020204" pitchFamily="34" charset="0"/>
                <a:ea typeface="Alright Sans" charset="0"/>
                <a:cs typeface="Arial" panose="020B0604020202020204" pitchFamily="34" charset="0"/>
              </a:rPr>
              <a:t>Lorem ipsum dolor sit </a:t>
            </a:r>
            <a:r>
              <a:rPr lang="en-US" dirty="0" err="1">
                <a:latin typeface="Arial" panose="020B0604020202020204" pitchFamily="34" charset="0"/>
                <a:ea typeface="Alright Sans" charset="0"/>
                <a:cs typeface="Arial" panose="020B0604020202020204" pitchFamily="34" charset="0"/>
              </a:rPr>
              <a:t>amet</a:t>
            </a:r>
            <a:r>
              <a:rPr lang="en-US" dirty="0">
                <a:latin typeface="Arial" panose="020B0604020202020204" pitchFamily="34" charset="0"/>
                <a:ea typeface="Alright Sans" charset="0"/>
                <a:cs typeface="Arial" panose="020B0604020202020204" pitchFamily="34" charset="0"/>
              </a:rPr>
              <a:t>, </a:t>
            </a:r>
            <a:r>
              <a:rPr lang="en-US" dirty="0" err="1">
                <a:latin typeface="Arial" panose="020B0604020202020204" pitchFamily="34" charset="0"/>
                <a:ea typeface="Alright Sans" charset="0"/>
                <a:cs typeface="Arial" panose="020B0604020202020204" pitchFamily="34" charset="0"/>
              </a:rPr>
              <a:t>consectetur</a:t>
            </a:r>
            <a:r>
              <a:rPr lang="en-US" dirty="0">
                <a:latin typeface="Arial" panose="020B0604020202020204" pitchFamily="34" charset="0"/>
                <a:ea typeface="Alright Sans" charset="0"/>
                <a:cs typeface="Arial" panose="020B0604020202020204" pitchFamily="34" charset="0"/>
              </a:rPr>
              <a:t> </a:t>
            </a:r>
            <a:r>
              <a:rPr lang="en-US" dirty="0" err="1">
                <a:latin typeface="Arial" panose="020B0604020202020204" pitchFamily="34" charset="0"/>
                <a:ea typeface="Alright Sans" charset="0"/>
                <a:cs typeface="Arial" panose="020B0604020202020204" pitchFamily="34" charset="0"/>
              </a:rPr>
              <a:t>adipiscing</a:t>
            </a:r>
            <a:r>
              <a:rPr lang="en-US" dirty="0">
                <a:latin typeface="Arial" panose="020B0604020202020204" pitchFamily="34" charset="0"/>
                <a:ea typeface="Alright Sans" charset="0"/>
                <a:cs typeface="Arial" panose="020B0604020202020204" pitchFamily="34" charset="0"/>
              </a:rPr>
              <a:t> </a:t>
            </a:r>
            <a:r>
              <a:rPr lang="en-US" dirty="0" err="1">
                <a:latin typeface="Arial" panose="020B0604020202020204" pitchFamily="34" charset="0"/>
                <a:ea typeface="Alright Sans" charset="0"/>
                <a:cs typeface="Arial" panose="020B0604020202020204" pitchFamily="34" charset="0"/>
              </a:rPr>
              <a:t>elit</a:t>
            </a:r>
            <a:endParaRPr lang="en-US" dirty="0">
              <a:latin typeface="Arial" panose="020B0604020202020204" pitchFamily="34" charset="0"/>
              <a:ea typeface="Alright Sans" charset="0"/>
              <a:cs typeface="Arial" panose="020B0604020202020204" pitchFamily="34" charset="0"/>
            </a:endParaRPr>
          </a:p>
        </p:txBody>
      </p:sp>
      <p:pic>
        <p:nvPicPr>
          <p:cNvPr id="8" name="Picture 7">
            <a:extLst>
              <a:ext uri="{FF2B5EF4-FFF2-40B4-BE49-F238E27FC236}">
                <a16:creationId xmlns:a16="http://schemas.microsoft.com/office/drawing/2014/main" id="{A728072F-5262-2A88-8854-756A56FC32A6}"/>
              </a:ext>
            </a:extLst>
          </p:cNvPr>
          <p:cNvPicPr>
            <a:picLocks noChangeAspect="1"/>
          </p:cNvPicPr>
          <p:nvPr userDrawn="1"/>
        </p:nvPicPr>
        <p:blipFill>
          <a:blip r:embed="rId3"/>
          <a:stretch>
            <a:fillRect/>
          </a:stretch>
        </p:blipFill>
        <p:spPr>
          <a:xfrm>
            <a:off x="838200" y="6164521"/>
            <a:ext cx="2017222" cy="536058"/>
          </a:xfrm>
          <a:prstGeom prst="rect">
            <a:avLst/>
          </a:prstGeom>
        </p:spPr>
      </p:pic>
    </p:spTree>
    <p:extLst>
      <p:ext uri="{BB962C8B-B14F-4D97-AF65-F5344CB8AC3E}">
        <p14:creationId xmlns:p14="http://schemas.microsoft.com/office/powerpoint/2010/main" val="2645405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 bulleted list and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53BE9DD-49BE-0FAD-6293-EBF965E6DCB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Text Placeholder 10">
            <a:extLst>
              <a:ext uri="{FF2B5EF4-FFF2-40B4-BE49-F238E27FC236}">
                <a16:creationId xmlns:a16="http://schemas.microsoft.com/office/drawing/2014/main" id="{992E771E-C25E-804F-A9BB-72D5A80E2964}"/>
              </a:ext>
            </a:extLst>
          </p:cNvPr>
          <p:cNvSpPr>
            <a:spLocks noGrp="1"/>
          </p:cNvSpPr>
          <p:nvPr>
            <p:ph type="body" sz="quarter" idx="10" hasCustomPrompt="1"/>
          </p:nvPr>
        </p:nvSpPr>
        <p:spPr>
          <a:xfrm>
            <a:off x="839097" y="903434"/>
            <a:ext cx="5153025" cy="850900"/>
          </a:xfrm>
          <a:prstGeom prst="rect">
            <a:avLst/>
          </a:prstGeom>
        </p:spPr>
        <p:txBody>
          <a:bodyPr>
            <a:normAutofit/>
          </a:bodyPr>
          <a:lstStyle>
            <a:lvl1pPr marL="0" indent="0">
              <a:buNone/>
              <a:defRPr sz="4400" b="1" i="0" baseline="0">
                <a:solidFill>
                  <a:srgbClr val="313258"/>
                </a:solidFill>
                <a:latin typeface="Arial" panose="020B0604020202020204" pitchFamily="34" charset="0"/>
                <a:cs typeface="Arial" panose="020B0604020202020204" pitchFamily="34" charset="0"/>
              </a:defRPr>
            </a:lvl1pPr>
          </a:lstStyle>
          <a:p>
            <a:pPr lvl="0"/>
            <a:r>
              <a:rPr lang="en-US" dirty="0"/>
              <a:t>Title: Arial Bold</a:t>
            </a:r>
          </a:p>
        </p:txBody>
      </p:sp>
      <p:sp>
        <p:nvSpPr>
          <p:cNvPr id="3" name="Picture Placeholder 2">
            <a:extLst>
              <a:ext uri="{FF2B5EF4-FFF2-40B4-BE49-F238E27FC236}">
                <a16:creationId xmlns:a16="http://schemas.microsoft.com/office/drawing/2014/main" id="{BAFAFFD6-30D7-8644-B65D-D82D91BA08AA}"/>
              </a:ext>
            </a:extLst>
          </p:cNvPr>
          <p:cNvSpPr>
            <a:spLocks noGrp="1"/>
          </p:cNvSpPr>
          <p:nvPr>
            <p:ph type="pic" sz="quarter" idx="12"/>
          </p:nvPr>
        </p:nvSpPr>
        <p:spPr>
          <a:xfrm>
            <a:off x="7632193" y="1754334"/>
            <a:ext cx="3215916" cy="3811152"/>
          </a:xfrm>
          <a:prstGeom prst="roundRect">
            <a:avLst/>
          </a:prstGeom>
        </p:spPr>
        <p:txBody>
          <a:bodyPr/>
          <a:lstStyle/>
          <a:p>
            <a:endParaRPr lang="en-US" dirty="0"/>
          </a:p>
        </p:txBody>
      </p:sp>
      <p:sp>
        <p:nvSpPr>
          <p:cNvPr id="9" name="Text Placeholder 2">
            <a:extLst>
              <a:ext uri="{FF2B5EF4-FFF2-40B4-BE49-F238E27FC236}">
                <a16:creationId xmlns:a16="http://schemas.microsoft.com/office/drawing/2014/main" id="{F4A7DC34-6CD0-734D-9D34-42D02C02B513}"/>
              </a:ext>
            </a:extLst>
          </p:cNvPr>
          <p:cNvSpPr>
            <a:spLocks noGrp="1"/>
          </p:cNvSpPr>
          <p:nvPr>
            <p:ph type="body" sz="quarter" idx="11" hasCustomPrompt="1"/>
          </p:nvPr>
        </p:nvSpPr>
        <p:spPr>
          <a:xfrm>
            <a:off x="839097" y="1911787"/>
            <a:ext cx="5153025" cy="3965139"/>
          </a:xfrm>
          <a:prstGeom prst="rect">
            <a:avLst/>
          </a:prstGeom>
        </p:spPr>
        <p:txBody>
          <a:bodyPr/>
          <a:lstStyle>
            <a:lvl1pPr marL="457200" marR="0" indent="-4572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b="0" i="0" baseline="0">
                <a:solidFill>
                  <a:srgbClr val="313258"/>
                </a:solidFill>
                <a:latin typeface="Arial" panose="020B0604020202020204" pitchFamily="34" charset="0"/>
                <a:cs typeface="Arial" panose="020B0604020202020204" pitchFamily="34" charset="0"/>
              </a:defRPr>
            </a:lvl1pPr>
          </a:lstStyle>
          <a:p>
            <a:pPr marL="457200" marR="0" lvl="0" indent="-4572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lang="en-US" dirty="0">
                <a:latin typeface="Arial" panose="020B0604020202020204" pitchFamily="34" charset="0"/>
                <a:ea typeface="Alright Sans" charset="0"/>
                <a:cs typeface="Arial" panose="020B0604020202020204" pitchFamily="34" charset="0"/>
              </a:rPr>
              <a:t>Lorem ipsum dolor sit </a:t>
            </a:r>
            <a:r>
              <a:rPr lang="en-US" dirty="0" err="1">
                <a:latin typeface="Arial" panose="020B0604020202020204" pitchFamily="34" charset="0"/>
                <a:ea typeface="Alright Sans" charset="0"/>
                <a:cs typeface="Arial" panose="020B0604020202020204" pitchFamily="34" charset="0"/>
              </a:rPr>
              <a:t>amet</a:t>
            </a:r>
            <a:endParaRPr lang="en-US" dirty="0">
              <a:latin typeface="Arial" panose="020B0604020202020204" pitchFamily="34" charset="0"/>
              <a:ea typeface="Alright Sans" charset="0"/>
              <a:cs typeface="Arial" panose="020B0604020202020204" pitchFamily="34" charset="0"/>
            </a:endParaRPr>
          </a:p>
          <a:p>
            <a:pPr marL="457200" marR="0" lvl="0" indent="-4572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lang="en-US" dirty="0">
                <a:latin typeface="Arial" panose="020B0604020202020204" pitchFamily="34" charset="0"/>
                <a:ea typeface="Alright Sans" charset="0"/>
                <a:cs typeface="Arial" panose="020B0604020202020204" pitchFamily="34" charset="0"/>
              </a:rPr>
              <a:t>Lorem ipsum dolor sit </a:t>
            </a:r>
            <a:r>
              <a:rPr lang="en-US" dirty="0" err="1">
                <a:latin typeface="Arial" panose="020B0604020202020204" pitchFamily="34" charset="0"/>
                <a:ea typeface="Alright Sans" charset="0"/>
                <a:cs typeface="Arial" panose="020B0604020202020204" pitchFamily="34" charset="0"/>
              </a:rPr>
              <a:t>amet</a:t>
            </a:r>
            <a:endParaRPr lang="en-US" dirty="0">
              <a:latin typeface="Arial" panose="020B0604020202020204" pitchFamily="34" charset="0"/>
              <a:ea typeface="Alright Sans" charset="0"/>
              <a:cs typeface="Arial" panose="020B0604020202020204" pitchFamily="34" charset="0"/>
            </a:endParaRPr>
          </a:p>
          <a:p>
            <a:pPr marL="457200" marR="0" lvl="0" indent="-4572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lang="en-US" dirty="0">
                <a:latin typeface="Arial" panose="020B0604020202020204" pitchFamily="34" charset="0"/>
                <a:ea typeface="Alright Sans" charset="0"/>
                <a:cs typeface="Arial" panose="020B0604020202020204" pitchFamily="34" charset="0"/>
              </a:rPr>
              <a:t>Lorem ipsum dolor sit </a:t>
            </a:r>
            <a:r>
              <a:rPr lang="en-US" dirty="0" err="1">
                <a:latin typeface="Arial" panose="020B0604020202020204" pitchFamily="34" charset="0"/>
                <a:ea typeface="Alright Sans" charset="0"/>
                <a:cs typeface="Arial" panose="020B0604020202020204" pitchFamily="34" charset="0"/>
              </a:rPr>
              <a:t>amet</a:t>
            </a:r>
            <a:endParaRPr lang="en-US" dirty="0">
              <a:latin typeface="Arial" panose="020B0604020202020204" pitchFamily="34" charset="0"/>
              <a:ea typeface="Alright Sans" charset="0"/>
              <a:cs typeface="Arial" panose="020B0604020202020204" pitchFamily="34" charset="0"/>
            </a:endParaRPr>
          </a:p>
          <a:p>
            <a:pPr marL="457200" marR="0" lvl="0" indent="-4572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lang="en-US" dirty="0">
                <a:latin typeface="Arial" panose="020B0604020202020204" pitchFamily="34" charset="0"/>
                <a:ea typeface="Alright Sans" charset="0"/>
                <a:cs typeface="Arial" panose="020B0604020202020204" pitchFamily="34" charset="0"/>
              </a:rPr>
              <a:t>Lorem ipsum dolor sit </a:t>
            </a:r>
            <a:r>
              <a:rPr lang="en-US" dirty="0" err="1">
                <a:latin typeface="Arial" panose="020B0604020202020204" pitchFamily="34" charset="0"/>
                <a:ea typeface="Alright Sans" charset="0"/>
                <a:cs typeface="Arial" panose="020B0604020202020204" pitchFamily="34" charset="0"/>
              </a:rPr>
              <a:t>amet</a:t>
            </a:r>
            <a:endParaRPr lang="en-US" dirty="0">
              <a:latin typeface="Arial" panose="020B0604020202020204" pitchFamily="34" charset="0"/>
              <a:ea typeface="Alright Sans" charset="0"/>
              <a:cs typeface="Arial" panose="020B0604020202020204" pitchFamily="34" charset="0"/>
            </a:endParaRPr>
          </a:p>
          <a:p>
            <a:pPr marL="457200" marR="0" lvl="0" indent="-4572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endParaRPr lang="en-US" dirty="0">
              <a:latin typeface="Arial" panose="020B0604020202020204" pitchFamily="34" charset="0"/>
              <a:ea typeface="Alright Sans" charset="0"/>
              <a:cs typeface="Arial" panose="020B0604020202020204" pitchFamily="34" charset="0"/>
            </a:endParaRPr>
          </a:p>
          <a:p>
            <a:pPr>
              <a:lnSpc>
                <a:spcPct val="150000"/>
              </a:lnSpc>
            </a:pPr>
            <a:endParaRPr lang="en-US" dirty="0">
              <a:latin typeface="Arial" panose="020B0604020202020204" pitchFamily="34" charset="0"/>
              <a:ea typeface="Alright Sans" charset="0"/>
              <a:cs typeface="Arial" panose="020B0604020202020204" pitchFamily="34" charset="0"/>
            </a:endParaRPr>
          </a:p>
        </p:txBody>
      </p:sp>
      <p:pic>
        <p:nvPicPr>
          <p:cNvPr id="4" name="Picture 3">
            <a:extLst>
              <a:ext uri="{FF2B5EF4-FFF2-40B4-BE49-F238E27FC236}">
                <a16:creationId xmlns:a16="http://schemas.microsoft.com/office/drawing/2014/main" id="{C336CD57-530C-742C-F9D0-5F72E3688D0D}"/>
              </a:ext>
            </a:extLst>
          </p:cNvPr>
          <p:cNvPicPr>
            <a:picLocks noChangeAspect="1"/>
          </p:cNvPicPr>
          <p:nvPr userDrawn="1"/>
        </p:nvPicPr>
        <p:blipFill>
          <a:blip r:embed="rId3"/>
          <a:stretch>
            <a:fillRect/>
          </a:stretch>
        </p:blipFill>
        <p:spPr>
          <a:xfrm>
            <a:off x="838200" y="6164521"/>
            <a:ext cx="2017222" cy="536058"/>
          </a:xfrm>
          <a:prstGeom prst="rect">
            <a:avLst/>
          </a:prstGeom>
        </p:spPr>
      </p:pic>
    </p:spTree>
    <p:extLst>
      <p:ext uri="{BB962C8B-B14F-4D97-AF65-F5344CB8AC3E}">
        <p14:creationId xmlns:p14="http://schemas.microsoft.com/office/powerpoint/2010/main" val="1496771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w/ blue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F9D9BA-61F7-28B3-9FAE-29C56D938378}"/>
              </a:ext>
            </a:extLst>
          </p:cNvPr>
          <p:cNvPicPr>
            <a:picLocks noChangeAspect="1"/>
          </p:cNvPicPr>
          <p:nvPr userDrawn="1"/>
        </p:nvPicPr>
        <p:blipFill>
          <a:blip r:embed="rId2"/>
          <a:stretch>
            <a:fillRect/>
          </a:stretch>
        </p:blipFill>
        <p:spPr>
          <a:xfrm rot="10800000">
            <a:off x="0" y="0"/>
            <a:ext cx="12192000" cy="6858000"/>
          </a:xfrm>
          <a:prstGeom prst="rect">
            <a:avLst/>
          </a:prstGeom>
        </p:spPr>
      </p:pic>
      <p:sp>
        <p:nvSpPr>
          <p:cNvPr id="11" name="Text Placeholder 10">
            <a:extLst>
              <a:ext uri="{FF2B5EF4-FFF2-40B4-BE49-F238E27FC236}">
                <a16:creationId xmlns:a16="http://schemas.microsoft.com/office/drawing/2014/main" id="{F5CD3F52-106C-FC48-ABED-609AB7731DDC}"/>
              </a:ext>
            </a:extLst>
          </p:cNvPr>
          <p:cNvSpPr>
            <a:spLocks noGrp="1"/>
          </p:cNvSpPr>
          <p:nvPr>
            <p:ph type="body" sz="quarter" idx="10" hasCustomPrompt="1"/>
          </p:nvPr>
        </p:nvSpPr>
        <p:spPr>
          <a:xfrm>
            <a:off x="1403350" y="0"/>
            <a:ext cx="8151813" cy="6858000"/>
          </a:xfrm>
          <a:prstGeom prst="rect">
            <a:avLst/>
          </a:prstGeom>
        </p:spPr>
        <p:txBody>
          <a:bodyPr anchor="ctr">
            <a:normAutofit/>
          </a:bodyPr>
          <a:lstStyle>
            <a:lvl1pPr marL="0" indent="0">
              <a:buNone/>
              <a:defRPr sz="6600" b="1" i="0">
                <a:solidFill>
                  <a:schemeClr val="bg1"/>
                </a:solidFill>
                <a:latin typeface="Arial" panose="020B0604020202020204" pitchFamily="34" charset="0"/>
                <a:cs typeface="Arial" panose="020B0604020202020204" pitchFamily="34" charset="0"/>
              </a:defRPr>
            </a:lvl1pPr>
          </a:lstStyle>
          <a:p>
            <a:pPr lvl="0"/>
            <a:r>
              <a:rPr lang="en-US" dirty="0"/>
              <a:t>Divider slide:</a:t>
            </a:r>
            <a:br>
              <a:rPr lang="en-US" dirty="0"/>
            </a:br>
            <a:r>
              <a:rPr lang="en-US" dirty="0"/>
              <a:t>Arial Bold</a:t>
            </a:r>
          </a:p>
        </p:txBody>
      </p:sp>
    </p:spTree>
    <p:extLst>
      <p:ext uri="{BB962C8B-B14F-4D97-AF65-F5344CB8AC3E}">
        <p14:creationId xmlns:p14="http://schemas.microsoft.com/office/powerpoint/2010/main" val="896879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w/ teal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5F59C9-F5AF-483A-A464-EB41496D77CE}"/>
              </a:ext>
            </a:extLst>
          </p:cNvPr>
          <p:cNvPicPr>
            <a:picLocks noChangeAspect="1"/>
          </p:cNvPicPr>
          <p:nvPr userDrawn="1"/>
        </p:nvPicPr>
        <p:blipFill>
          <a:blip r:embed="rId2"/>
          <a:stretch>
            <a:fillRect/>
          </a:stretch>
        </p:blipFill>
        <p:spPr>
          <a:xfrm rot="10800000">
            <a:off x="0" y="0"/>
            <a:ext cx="12192000" cy="6858000"/>
          </a:xfrm>
          <a:prstGeom prst="rect">
            <a:avLst/>
          </a:prstGeom>
        </p:spPr>
      </p:pic>
      <p:sp>
        <p:nvSpPr>
          <p:cNvPr id="9" name="Text Placeholder 10">
            <a:extLst>
              <a:ext uri="{FF2B5EF4-FFF2-40B4-BE49-F238E27FC236}">
                <a16:creationId xmlns:a16="http://schemas.microsoft.com/office/drawing/2014/main" id="{4F2627A8-FB00-7132-D561-3D61DAEB1773}"/>
              </a:ext>
            </a:extLst>
          </p:cNvPr>
          <p:cNvSpPr>
            <a:spLocks noGrp="1"/>
          </p:cNvSpPr>
          <p:nvPr>
            <p:ph type="body" sz="quarter" idx="10" hasCustomPrompt="1"/>
          </p:nvPr>
        </p:nvSpPr>
        <p:spPr>
          <a:xfrm>
            <a:off x="1403350" y="831273"/>
            <a:ext cx="9253566" cy="3059084"/>
          </a:xfrm>
          <a:prstGeom prst="rect">
            <a:avLst/>
          </a:prstGeom>
        </p:spPr>
        <p:txBody>
          <a:bodyPr anchor="ctr">
            <a:normAutofit/>
          </a:bodyPr>
          <a:lstStyle>
            <a:lvl1pPr marL="0" indent="0" algn="ctr">
              <a:buNone/>
              <a:defRPr sz="5400" b="1" i="0">
                <a:solidFill>
                  <a:schemeClr val="bg1"/>
                </a:solidFill>
                <a:latin typeface="Arial" panose="020B0604020202020204" pitchFamily="34" charset="0"/>
                <a:cs typeface="Arial" panose="020B0604020202020204" pitchFamily="34" charset="0"/>
              </a:defRPr>
            </a:lvl1pPr>
          </a:lstStyle>
          <a:p>
            <a:pPr lvl="0"/>
            <a:r>
              <a:rPr lang="en-US" dirty="0"/>
              <a:t>“A quote or short general statement could go here.”</a:t>
            </a:r>
          </a:p>
        </p:txBody>
      </p:sp>
      <p:sp>
        <p:nvSpPr>
          <p:cNvPr id="10" name="Text Placeholder 10">
            <a:extLst>
              <a:ext uri="{FF2B5EF4-FFF2-40B4-BE49-F238E27FC236}">
                <a16:creationId xmlns:a16="http://schemas.microsoft.com/office/drawing/2014/main" id="{1D5DA473-3A0C-CD45-0E3D-497AF36336E0}"/>
              </a:ext>
            </a:extLst>
          </p:cNvPr>
          <p:cNvSpPr>
            <a:spLocks noGrp="1"/>
          </p:cNvSpPr>
          <p:nvPr>
            <p:ph type="body" sz="quarter" idx="11" hasCustomPrompt="1"/>
          </p:nvPr>
        </p:nvSpPr>
        <p:spPr>
          <a:xfrm>
            <a:off x="1403350" y="3890357"/>
            <a:ext cx="9253566" cy="1413164"/>
          </a:xfrm>
          <a:prstGeom prst="rect">
            <a:avLst/>
          </a:prstGeom>
        </p:spPr>
        <p:txBody>
          <a:bodyPr anchor="ctr">
            <a:normAutofit/>
          </a:bodyPr>
          <a:lstStyle>
            <a:lvl1pPr marL="0" indent="0" algn="ctr">
              <a:buNone/>
              <a:defRPr sz="4400" b="0" i="0" baseline="0">
                <a:solidFill>
                  <a:schemeClr val="bg1"/>
                </a:solidFill>
                <a:latin typeface="+mn-lt"/>
                <a:cs typeface="Arial" panose="020B0604020202020204" pitchFamily="34" charset="0"/>
              </a:defRPr>
            </a:lvl1pPr>
          </a:lstStyle>
          <a:p>
            <a:pPr lvl="0"/>
            <a:r>
              <a:rPr lang="en-US" dirty="0"/>
              <a:t>- Optional Author Name Here</a:t>
            </a:r>
          </a:p>
        </p:txBody>
      </p:sp>
    </p:spTree>
    <p:extLst>
      <p:ext uri="{BB962C8B-B14F-4D97-AF65-F5344CB8AC3E}">
        <p14:creationId xmlns:p14="http://schemas.microsoft.com/office/powerpoint/2010/main" val="24664900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653FBD-8A6A-2F42-9312-A72CD066A2C6}"/>
              </a:ext>
            </a:extLst>
          </p:cNvPr>
          <p:cNvSpPr>
            <a:spLocks noGrp="1"/>
          </p:cNvSpPr>
          <p:nvPr>
            <p:ph type="title"/>
          </p:nvPr>
        </p:nvSpPr>
        <p:spPr>
          <a:xfrm>
            <a:off x="628649" y="365125"/>
            <a:ext cx="10910927" cy="1325563"/>
          </a:xfrm>
          <a:prstGeom prst="rect">
            <a:avLst/>
          </a:prstGeom>
        </p:spPr>
        <p:txBody>
          <a:bodyPr vert="horz" lIns="91440" tIns="45720" rIns="91440" bIns="45720" rtlCol="0" anchor="ctr">
            <a:normAutofit/>
          </a:bodyPr>
          <a:lstStyle/>
          <a:p>
            <a:r>
              <a:rPr lang="en-US" dirty="0"/>
              <a:t>Click to edit Master title</a:t>
            </a:r>
          </a:p>
        </p:txBody>
      </p:sp>
      <p:sp>
        <p:nvSpPr>
          <p:cNvPr id="3" name="Text Placeholder 2">
            <a:extLst>
              <a:ext uri="{FF2B5EF4-FFF2-40B4-BE49-F238E27FC236}">
                <a16:creationId xmlns:a16="http://schemas.microsoft.com/office/drawing/2014/main" id="{460270DA-C89C-D045-829A-5C3CD6A1B1F1}"/>
              </a:ext>
            </a:extLst>
          </p:cNvPr>
          <p:cNvSpPr>
            <a:spLocks noGrp="1"/>
          </p:cNvSpPr>
          <p:nvPr>
            <p:ph type="body" idx="1"/>
          </p:nvPr>
        </p:nvSpPr>
        <p:spPr>
          <a:xfrm>
            <a:off x="628650" y="1825625"/>
            <a:ext cx="10910926" cy="435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998367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7" r:id="rId4"/>
    <p:sldLayoutId id="2147483668" r:id="rId5"/>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1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16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2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uptodate.com/contents/obesity-in-adults-drug-therapy/abstract/13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diabetes.org/newsroom/press-releases/new-glp-1-therapies-enhance-quality-weight-loss-improving-muscle-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doi.org/10.1056/NEJMoa2301972" TargetMode="External"/><Relationship Id="rId5" Type="http://schemas.openxmlformats.org/officeDocument/2006/relationships/hyperlink" Target="https://www.lilly.com/news/stories/what-to-know-about-orforglipron" TargetMode="External"/><Relationship Id="rId4" Type="http://schemas.openxmlformats.org/officeDocument/2006/relationships/hyperlink" Target="https://www.medscape.com/s/viewarticle/lilly-weight-loss-pill-could-be-fda-approved-year-end-2025a1000ofu?ecd=wnl_dne4_250917_MSCPEDIT_etid7725695&amp;uac=128284BG&amp;impID=7725695"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9F3E5D-79F5-FC43-A272-43E2895BF777}"/>
              </a:ext>
            </a:extLst>
          </p:cNvPr>
          <p:cNvSpPr>
            <a:spLocks noGrp="1"/>
          </p:cNvSpPr>
          <p:nvPr>
            <p:ph type="body" sz="quarter" idx="11"/>
          </p:nvPr>
        </p:nvSpPr>
        <p:spPr>
          <a:xfrm>
            <a:off x="1674724" y="3706578"/>
            <a:ext cx="6747761" cy="912277"/>
          </a:xfrm>
        </p:spPr>
        <p:txBody>
          <a:bodyPr/>
          <a:lstStyle/>
          <a:p>
            <a:r>
              <a:rPr lang="en-US" dirty="0"/>
              <a:t>April Rowlett MSN, FNP-BC, CAEOM</a:t>
            </a:r>
          </a:p>
          <a:p>
            <a:r>
              <a:rPr lang="en-US" dirty="0"/>
              <a:t>Kara Lamb MSN, FNP-C, CBCN, AOCNP</a:t>
            </a:r>
          </a:p>
          <a:p>
            <a:endParaRPr lang="en-US" dirty="0"/>
          </a:p>
        </p:txBody>
      </p:sp>
      <p:sp>
        <p:nvSpPr>
          <p:cNvPr id="3" name="Text Placeholder 2">
            <a:extLst>
              <a:ext uri="{FF2B5EF4-FFF2-40B4-BE49-F238E27FC236}">
                <a16:creationId xmlns:a16="http://schemas.microsoft.com/office/drawing/2014/main" id="{966AD1A0-503A-8B4C-98B4-22257C38A844}"/>
              </a:ext>
            </a:extLst>
          </p:cNvPr>
          <p:cNvSpPr>
            <a:spLocks noGrp="1"/>
          </p:cNvSpPr>
          <p:nvPr>
            <p:ph type="body" sz="quarter" idx="10"/>
          </p:nvPr>
        </p:nvSpPr>
        <p:spPr>
          <a:xfrm>
            <a:off x="1524000" y="1501734"/>
            <a:ext cx="7711440" cy="1810809"/>
          </a:xfrm>
        </p:spPr>
        <p:txBody>
          <a:bodyPr/>
          <a:lstStyle/>
          <a:p>
            <a:r>
              <a:rPr lang="en-US" dirty="0"/>
              <a:t>The Skinny on GLP’s</a:t>
            </a:r>
          </a:p>
        </p:txBody>
      </p:sp>
      <p:cxnSp>
        <p:nvCxnSpPr>
          <p:cNvPr id="7" name="Straight Connector 6">
            <a:extLst>
              <a:ext uri="{FF2B5EF4-FFF2-40B4-BE49-F238E27FC236}">
                <a16:creationId xmlns:a16="http://schemas.microsoft.com/office/drawing/2014/main" id="{1078BB12-DBA2-00A8-6CE4-81A759961215}"/>
              </a:ext>
            </a:extLst>
          </p:cNvPr>
          <p:cNvCxnSpPr/>
          <p:nvPr/>
        </p:nvCxnSpPr>
        <p:spPr>
          <a:xfrm>
            <a:off x="1674725" y="3408175"/>
            <a:ext cx="674776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975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3D742D-6EF1-773D-5834-E80A0F4673DF}"/>
              </a:ext>
            </a:extLst>
          </p:cNvPr>
          <p:cNvSpPr>
            <a:spLocks noGrp="1"/>
          </p:cNvSpPr>
          <p:nvPr>
            <p:ph type="body" sz="quarter" idx="10" hasCustomPrompt="1"/>
          </p:nvPr>
        </p:nvSpPr>
        <p:spPr>
          <a:xfrm>
            <a:off x="918958" y="425256"/>
            <a:ext cx="10513808" cy="1366041"/>
          </a:xfrm>
          <a:prstGeom prst="rect">
            <a:avLst/>
          </a:prstGeom>
        </p:spPr>
        <p:txBody>
          <a:bodyPr anchor="ctr">
            <a:normAutofit fontScale="92500" lnSpcReduction="20000"/>
          </a:bodyPr>
          <a:lstStyle>
            <a:lvl1pPr marL="0" indent="0" algn="ctr">
              <a:buNone/>
              <a:defRPr sz="6600" b="1" i="0">
                <a:solidFill>
                  <a:schemeClr val="bg1"/>
                </a:solidFill>
                <a:latin typeface="Arial" panose="020B0604020202020204" pitchFamily="34" charset="0"/>
                <a:cs typeface="Arial" panose="020B0604020202020204" pitchFamily="34" charset="0"/>
              </a:defRPr>
            </a:lvl1pPr>
          </a:lstStyle>
          <a:p>
            <a:pPr lvl="0"/>
            <a:r>
              <a:rPr lang="en-US" sz="5400" u="sng" dirty="0" err="1">
                <a:solidFill>
                  <a:schemeClr val="tx1"/>
                </a:solidFill>
              </a:rPr>
              <a:t>Semaglutide</a:t>
            </a:r>
            <a:r>
              <a:rPr lang="en-US" sz="5400" dirty="0"/>
              <a:t>.</a:t>
            </a:r>
          </a:p>
          <a:p>
            <a:pPr lvl="0"/>
            <a:r>
              <a:rPr lang="en-US" sz="5400" dirty="0"/>
              <a:t>”</a:t>
            </a:r>
          </a:p>
        </p:txBody>
      </p:sp>
      <p:sp>
        <p:nvSpPr>
          <p:cNvPr id="5" name="Text Placeholder 10">
            <a:extLst>
              <a:ext uri="{FF2B5EF4-FFF2-40B4-BE49-F238E27FC236}">
                <a16:creationId xmlns:a16="http://schemas.microsoft.com/office/drawing/2014/main" id="{C18FB36E-8BF0-ED4C-4B56-89D935D828A9}"/>
              </a:ext>
            </a:extLst>
          </p:cNvPr>
          <p:cNvSpPr>
            <a:spLocks noGrp="1"/>
          </p:cNvSpPr>
          <p:nvPr>
            <p:ph type="body" sz="quarter" idx="11" hasCustomPrompt="1"/>
          </p:nvPr>
        </p:nvSpPr>
        <p:spPr>
          <a:xfrm>
            <a:off x="918958" y="2328112"/>
            <a:ext cx="5153025" cy="3745735"/>
          </a:xfrm>
          <a:prstGeom prst="rect">
            <a:avLst/>
          </a:prstGeom>
        </p:spPr>
        <p:txBody>
          <a:bodyPr anchor="ctr">
            <a:normAutofit fontScale="62500" lnSpcReduction="20000"/>
          </a:bodyPr>
          <a:lstStyle>
            <a:lvl1pPr marL="0" indent="0" algn="ctr">
              <a:buNone/>
              <a:defRPr sz="4400" b="0" i="0" baseline="0">
                <a:solidFill>
                  <a:schemeClr val="bg1"/>
                </a:solidFill>
                <a:latin typeface="+mn-lt"/>
                <a:cs typeface="Arial" panose="020B0604020202020204" pitchFamily="34" charset="0"/>
              </a:defRPr>
            </a:lvl1pPr>
          </a:lstStyle>
          <a:p>
            <a:pPr lvl="0"/>
            <a:r>
              <a:rPr lang="en-US" sz="3300" u="sng" dirty="0">
                <a:solidFill>
                  <a:schemeClr val="tx1"/>
                </a:solidFill>
                <a:latin typeface="Arial" panose="020B0604020202020204" pitchFamily="34" charset="0"/>
              </a:rPr>
              <a:t>Wegovy</a:t>
            </a:r>
            <a:endParaRPr lang="en-US" sz="3300" u="sng" dirty="0">
              <a:latin typeface="Arial" panose="020B0604020202020204" pitchFamily="34" charset="0"/>
            </a:endParaRPr>
          </a:p>
          <a:p>
            <a:pPr marL="457200" lvl="0" indent="-457200" algn="l">
              <a:buFont typeface="Wingdings" panose="05000000000000000000" pitchFamily="2" charset="2"/>
              <a:buChar char="Ø"/>
            </a:pPr>
            <a:r>
              <a:rPr lang="en-US" sz="2800" dirty="0">
                <a:solidFill>
                  <a:schemeClr val="tx1"/>
                </a:solidFill>
                <a:latin typeface="Arial" panose="020B0604020202020204" pitchFamily="34" charset="0"/>
              </a:rPr>
              <a:t>Prescribing indications: AOM, CAD, PVD, MI, TIA, PAD, or CVA</a:t>
            </a:r>
          </a:p>
          <a:p>
            <a:pPr marL="457200" lvl="0" indent="-457200" algn="l">
              <a:buFont typeface="Wingdings" panose="05000000000000000000" pitchFamily="2" charset="2"/>
              <a:buChar char="Ø"/>
            </a:pPr>
            <a:r>
              <a:rPr lang="en-US" sz="2800" dirty="0">
                <a:solidFill>
                  <a:schemeClr val="tx1"/>
                </a:solidFill>
                <a:latin typeface="Arial" panose="020B0604020202020204" pitchFamily="34" charset="0"/>
              </a:rPr>
              <a:t>Approved for MASH(metabolic dysfunction-associated steatohepatitis); recommended dose is 2.4 mg weekly</a:t>
            </a:r>
          </a:p>
          <a:p>
            <a:pPr marL="457200" indent="-457200" algn="l">
              <a:buFont typeface="Wingdings" panose="05000000000000000000" pitchFamily="2" charset="2"/>
              <a:buChar char="Ø"/>
            </a:pPr>
            <a:r>
              <a:rPr lang="en-US" sz="2800" dirty="0">
                <a:solidFill>
                  <a:schemeClr val="tx1"/>
                </a:solidFill>
                <a:latin typeface="Arial" panose="020B0604020202020204" pitchFamily="34" charset="0"/>
              </a:rPr>
              <a:t>If prescribed as AOM in Adults: Can prescribe if BMI &gt;27 w/ 1 comorbidity or BMI &gt;30</a:t>
            </a:r>
          </a:p>
          <a:p>
            <a:pPr marL="457200" lvl="0" indent="-457200" algn="l">
              <a:buFont typeface="Wingdings" panose="05000000000000000000" pitchFamily="2" charset="2"/>
              <a:buChar char="Ø"/>
            </a:pPr>
            <a:r>
              <a:rPr lang="en-US" sz="2800" dirty="0">
                <a:solidFill>
                  <a:schemeClr val="tx1"/>
                </a:solidFill>
                <a:latin typeface="Arial" panose="020B0604020202020204" pitchFamily="34" charset="0"/>
              </a:rPr>
              <a:t>Approved at age 12 and up (insurance coverage varies depending if there is a AOM rider)</a:t>
            </a:r>
          </a:p>
          <a:p>
            <a:pPr marL="457200" lvl="0" indent="-457200" algn="l">
              <a:buFont typeface="Wingdings" panose="05000000000000000000" pitchFamily="2" charset="2"/>
              <a:buChar char="Ø"/>
            </a:pPr>
            <a:r>
              <a:rPr lang="en-US" sz="2800" dirty="0">
                <a:solidFill>
                  <a:schemeClr val="tx1"/>
                </a:solidFill>
                <a:latin typeface="Arial" panose="020B0604020202020204" pitchFamily="34" charset="0"/>
              </a:rPr>
              <a:t>Comes in a weekly auto-injector pen</a:t>
            </a:r>
            <a:endParaRPr lang="en-US" sz="2800" dirty="0">
              <a:latin typeface="Arial" panose="020B0604020202020204" pitchFamily="34" charset="0"/>
            </a:endParaRPr>
          </a:p>
          <a:p>
            <a:pPr marL="457200" lvl="0" indent="-457200" algn="l">
              <a:buFont typeface="Wingdings" panose="05000000000000000000" pitchFamily="2" charset="2"/>
              <a:buChar char="Ø"/>
            </a:pPr>
            <a:endParaRPr lang="en-US" sz="2800" dirty="0">
              <a:latin typeface="Arial" panose="020B0604020202020204" pitchFamily="34" charset="0"/>
            </a:endParaRPr>
          </a:p>
        </p:txBody>
      </p:sp>
      <p:sp>
        <p:nvSpPr>
          <p:cNvPr id="3" name="Text Placeholder 10">
            <a:extLst>
              <a:ext uri="{FF2B5EF4-FFF2-40B4-BE49-F238E27FC236}">
                <a16:creationId xmlns:a16="http://schemas.microsoft.com/office/drawing/2014/main" id="{BF96C6B7-56FD-0431-BAB0-7E77EBB03E9A}"/>
              </a:ext>
            </a:extLst>
          </p:cNvPr>
          <p:cNvSpPr txBox="1">
            <a:spLocks/>
          </p:cNvSpPr>
          <p:nvPr/>
        </p:nvSpPr>
        <p:spPr>
          <a:xfrm>
            <a:off x="6199881" y="2342722"/>
            <a:ext cx="5478000" cy="3011998"/>
          </a:xfrm>
          <a:prstGeom prst="rect">
            <a:avLst/>
          </a:prstGeom>
        </p:spPr>
        <p:txBody>
          <a:bodyPr vert="horz" lIns="91440" tIns="45720" rIns="91440" bIns="45720" rtlCol="0" anchor="ctr">
            <a:normAutofit fontScale="85000" lnSpcReduction="10000"/>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4400" b="0" i="0" kern="1200" baseline="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16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2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solidFill>
                  <a:schemeClr val="tx1"/>
                </a:solidFill>
                <a:latin typeface="Arial" panose="020B0604020202020204" pitchFamily="34" charset="0"/>
              </a:rPr>
              <a:t>     </a:t>
            </a:r>
            <a:r>
              <a:rPr lang="en-US" sz="2800" u="sng" dirty="0">
                <a:solidFill>
                  <a:schemeClr val="tx1"/>
                </a:solidFill>
                <a:latin typeface="Arial" panose="020B0604020202020204" pitchFamily="34" charset="0"/>
              </a:rPr>
              <a:t>Ozempic</a:t>
            </a:r>
            <a:endParaRPr lang="en-US" sz="2800" dirty="0">
              <a:latin typeface="Arial" panose="020B0604020202020204" pitchFamily="34" charset="0"/>
            </a:endParaRPr>
          </a:p>
          <a:p>
            <a:pPr marL="457200" indent="-457200" algn="l">
              <a:buFont typeface="Wingdings" panose="05000000000000000000" pitchFamily="2" charset="2"/>
              <a:buChar char="Ø"/>
            </a:pPr>
            <a:r>
              <a:rPr lang="en-US" sz="2400" dirty="0">
                <a:solidFill>
                  <a:schemeClr val="tx1"/>
                </a:solidFill>
                <a:latin typeface="Arial" panose="020B0604020202020204" pitchFamily="34" charset="0"/>
              </a:rPr>
              <a:t>Prescribed for Type II Diabetes in adults, not approved in pediatric patients. </a:t>
            </a:r>
          </a:p>
          <a:p>
            <a:pPr marL="457200" indent="-457200" algn="l">
              <a:buFont typeface="Wingdings" panose="05000000000000000000" pitchFamily="2" charset="2"/>
              <a:buChar char="Ø"/>
            </a:pPr>
            <a:r>
              <a:rPr lang="en-US" sz="2400" dirty="0">
                <a:solidFill>
                  <a:schemeClr val="tx1"/>
                </a:solidFill>
                <a:latin typeface="Arial" panose="020B0604020202020204" pitchFamily="34" charset="0"/>
              </a:rPr>
              <a:t> Approved for pts w/ CKD w/o T2DM.</a:t>
            </a:r>
            <a:endParaRPr lang="en-US" sz="2400" dirty="0">
              <a:latin typeface="Arial" panose="020B0604020202020204" pitchFamily="34" charset="0"/>
            </a:endParaRPr>
          </a:p>
          <a:p>
            <a:pPr marL="457200" indent="-457200" algn="l">
              <a:buFont typeface="Wingdings" panose="05000000000000000000" pitchFamily="2" charset="2"/>
              <a:buChar char="Ø"/>
            </a:pPr>
            <a:r>
              <a:rPr lang="en-US" sz="2400" dirty="0">
                <a:solidFill>
                  <a:schemeClr val="tx1"/>
                </a:solidFill>
                <a:latin typeface="Arial" panose="020B0604020202020204" pitchFamily="34" charset="0"/>
              </a:rPr>
              <a:t>Insurance will NOT approve for weight loss or prediabetes</a:t>
            </a:r>
          </a:p>
          <a:p>
            <a:pPr marL="457200" indent="-457200" algn="l">
              <a:buFont typeface="Wingdings" panose="05000000000000000000" pitchFamily="2" charset="2"/>
              <a:buChar char="Ø"/>
            </a:pPr>
            <a:r>
              <a:rPr lang="en-US" sz="2400" dirty="0">
                <a:solidFill>
                  <a:schemeClr val="tx1"/>
                </a:solidFill>
                <a:latin typeface="Arial" panose="020B0604020202020204" pitchFamily="34" charset="0"/>
              </a:rPr>
              <a:t>Comes in a weekly multi-dose pen</a:t>
            </a:r>
            <a:r>
              <a:rPr lang="en-US" sz="2400" dirty="0">
                <a:latin typeface="Arial" panose="020B0604020202020204" pitchFamily="34" charset="0"/>
              </a:rPr>
              <a:t>al </a:t>
            </a:r>
            <a:r>
              <a:rPr lang="en-US" sz="2800" dirty="0">
                <a:latin typeface="Arial" panose="020B0604020202020204" pitchFamily="34" charset="0"/>
              </a:rPr>
              <a:t>Author Name Here</a:t>
            </a:r>
          </a:p>
        </p:txBody>
      </p:sp>
      <p:sp>
        <p:nvSpPr>
          <p:cNvPr id="6" name="TextBox 5">
            <a:extLst>
              <a:ext uri="{FF2B5EF4-FFF2-40B4-BE49-F238E27FC236}">
                <a16:creationId xmlns:a16="http://schemas.microsoft.com/office/drawing/2014/main" id="{8F6A05F5-50FA-FA33-9525-B1C0F0106E7C}"/>
              </a:ext>
            </a:extLst>
          </p:cNvPr>
          <p:cNvSpPr txBox="1"/>
          <p:nvPr/>
        </p:nvSpPr>
        <p:spPr>
          <a:xfrm>
            <a:off x="863116" y="1312449"/>
            <a:ext cx="10673530" cy="707886"/>
          </a:xfrm>
          <a:prstGeom prst="rect">
            <a:avLst/>
          </a:prstGeom>
          <a:noFill/>
        </p:spPr>
        <p:txBody>
          <a:bodyPr wrap="square" rtlCol="0">
            <a:spAutoFit/>
          </a:bodyPr>
          <a:lstStyle/>
          <a:p>
            <a:pPr marL="285750" indent="-285750" algn="ctr">
              <a:buFont typeface="Wingdings" panose="05000000000000000000" pitchFamily="2" charset="2"/>
              <a:buChar char="Ø"/>
            </a:pPr>
            <a:r>
              <a:rPr lang="en-US" sz="2000" dirty="0"/>
              <a:t>Brand names: </a:t>
            </a:r>
            <a:r>
              <a:rPr lang="en-US" sz="2000" dirty="0" err="1"/>
              <a:t>Wegovy</a:t>
            </a:r>
            <a:r>
              <a:rPr lang="en-US" sz="2000" dirty="0"/>
              <a:t> (AOM) and Ozempic</a:t>
            </a:r>
          </a:p>
          <a:p>
            <a:pPr marL="285750" indent="-285750" algn="ctr">
              <a:buFont typeface="Wingdings" panose="05000000000000000000" pitchFamily="2" charset="2"/>
              <a:buChar char="Ø"/>
            </a:pPr>
            <a:r>
              <a:rPr lang="en-US" sz="2000" dirty="0"/>
              <a:t>Manufactured by Novo Nordisk, once-weekly injections</a:t>
            </a:r>
          </a:p>
        </p:txBody>
      </p:sp>
    </p:spTree>
    <p:extLst>
      <p:ext uri="{BB962C8B-B14F-4D97-AF65-F5344CB8AC3E}">
        <p14:creationId xmlns:p14="http://schemas.microsoft.com/office/powerpoint/2010/main" val="179819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3D742D-6EF1-773D-5834-E80A0F4673DF}"/>
              </a:ext>
            </a:extLst>
          </p:cNvPr>
          <p:cNvSpPr>
            <a:spLocks noGrp="1"/>
          </p:cNvSpPr>
          <p:nvPr>
            <p:ph type="body" sz="quarter" idx="10" hasCustomPrompt="1"/>
          </p:nvPr>
        </p:nvSpPr>
        <p:spPr>
          <a:xfrm>
            <a:off x="839097" y="903433"/>
            <a:ext cx="10513808" cy="1366041"/>
          </a:xfrm>
          <a:prstGeom prst="rect">
            <a:avLst/>
          </a:prstGeom>
        </p:spPr>
        <p:txBody>
          <a:bodyPr anchor="ctr">
            <a:normAutofit fontScale="92500" lnSpcReduction="20000"/>
          </a:bodyPr>
          <a:lstStyle>
            <a:lvl1pPr marL="0" indent="0" algn="ctr">
              <a:buNone/>
              <a:defRPr sz="6600" b="1" i="0">
                <a:solidFill>
                  <a:schemeClr val="bg1"/>
                </a:solidFill>
                <a:latin typeface="Arial" panose="020B0604020202020204" pitchFamily="34" charset="0"/>
                <a:cs typeface="Arial" panose="020B0604020202020204" pitchFamily="34" charset="0"/>
              </a:defRPr>
            </a:lvl1pPr>
          </a:lstStyle>
          <a:p>
            <a:pPr lvl="0"/>
            <a:r>
              <a:rPr lang="en-US" sz="5400" u="sng" dirty="0">
                <a:solidFill>
                  <a:schemeClr val="tx1"/>
                </a:solidFill>
              </a:rPr>
              <a:t>Dulaglutide</a:t>
            </a:r>
            <a:endParaRPr lang="en-US" sz="5400" dirty="0"/>
          </a:p>
          <a:p>
            <a:pPr lvl="0"/>
            <a:r>
              <a:rPr lang="en-US" sz="5400" dirty="0"/>
              <a:t>”</a:t>
            </a:r>
          </a:p>
        </p:txBody>
      </p:sp>
      <p:sp>
        <p:nvSpPr>
          <p:cNvPr id="5" name="Text Placeholder 10">
            <a:extLst>
              <a:ext uri="{FF2B5EF4-FFF2-40B4-BE49-F238E27FC236}">
                <a16:creationId xmlns:a16="http://schemas.microsoft.com/office/drawing/2014/main" id="{C18FB36E-8BF0-ED4C-4B56-89D935D828A9}"/>
              </a:ext>
            </a:extLst>
          </p:cNvPr>
          <p:cNvSpPr>
            <a:spLocks noGrp="1"/>
          </p:cNvSpPr>
          <p:nvPr>
            <p:ph type="body" sz="quarter" idx="11" hasCustomPrompt="1"/>
          </p:nvPr>
        </p:nvSpPr>
        <p:spPr>
          <a:xfrm>
            <a:off x="863115" y="2633727"/>
            <a:ext cx="5153025" cy="3745735"/>
          </a:xfrm>
          <a:prstGeom prst="rect">
            <a:avLst/>
          </a:prstGeom>
        </p:spPr>
        <p:txBody>
          <a:bodyPr anchor="ctr">
            <a:normAutofit/>
          </a:bodyPr>
          <a:lstStyle>
            <a:lvl1pPr marL="0" indent="0" algn="ctr">
              <a:buNone/>
              <a:defRPr sz="4400" b="0" i="0" baseline="0">
                <a:solidFill>
                  <a:schemeClr val="bg1"/>
                </a:solidFill>
                <a:latin typeface="+mn-lt"/>
                <a:cs typeface="Arial" panose="020B0604020202020204" pitchFamily="34" charset="0"/>
              </a:defRPr>
            </a:lvl1pPr>
          </a:lstStyle>
          <a:p>
            <a:pPr lvl="0"/>
            <a:r>
              <a:rPr lang="en-US" sz="3300" u="sng" dirty="0">
                <a:solidFill>
                  <a:schemeClr val="tx1"/>
                </a:solidFill>
                <a:latin typeface="Arial" panose="020B0604020202020204" pitchFamily="34" charset="0"/>
              </a:rPr>
              <a:t>Weight Loss</a:t>
            </a:r>
            <a:endParaRPr lang="en-US" sz="3300" u="sng" dirty="0">
              <a:latin typeface="Arial" panose="020B0604020202020204" pitchFamily="34" charset="0"/>
            </a:endParaRPr>
          </a:p>
          <a:p>
            <a:pPr marL="457200" lvl="0" indent="-457200" algn="l">
              <a:buFont typeface="Wingdings" panose="05000000000000000000" pitchFamily="2" charset="2"/>
              <a:buChar char="Ø"/>
            </a:pPr>
            <a:r>
              <a:rPr lang="en-US" sz="2800" dirty="0">
                <a:solidFill>
                  <a:schemeClr val="tx1"/>
                </a:solidFill>
                <a:latin typeface="Arial" panose="020B0604020202020204" pitchFamily="34" charset="0"/>
              </a:rPr>
              <a:t>Not prescribed for weight loss</a:t>
            </a:r>
          </a:p>
          <a:p>
            <a:pPr lvl="0" algn="l"/>
            <a:endParaRPr lang="en-US" sz="2800" dirty="0">
              <a:solidFill>
                <a:schemeClr val="tx1"/>
              </a:solidFill>
              <a:latin typeface="Arial" panose="020B0604020202020204" pitchFamily="34" charset="0"/>
            </a:endParaRPr>
          </a:p>
          <a:p>
            <a:pPr marL="457200" lvl="0" indent="-457200" algn="l">
              <a:buFont typeface="Wingdings" panose="05000000000000000000" pitchFamily="2" charset="2"/>
              <a:buChar char="Ø"/>
            </a:pPr>
            <a:endParaRPr lang="en-US" sz="2800" dirty="0">
              <a:latin typeface="Arial" panose="020B0604020202020204" pitchFamily="34" charset="0"/>
            </a:endParaRPr>
          </a:p>
        </p:txBody>
      </p:sp>
      <p:sp>
        <p:nvSpPr>
          <p:cNvPr id="3" name="Text Placeholder 10">
            <a:extLst>
              <a:ext uri="{FF2B5EF4-FFF2-40B4-BE49-F238E27FC236}">
                <a16:creationId xmlns:a16="http://schemas.microsoft.com/office/drawing/2014/main" id="{BF96C6B7-56FD-0431-BAB0-7E77EBB03E9A}"/>
              </a:ext>
            </a:extLst>
          </p:cNvPr>
          <p:cNvSpPr txBox="1">
            <a:spLocks/>
          </p:cNvSpPr>
          <p:nvPr/>
        </p:nvSpPr>
        <p:spPr>
          <a:xfrm>
            <a:off x="6199881" y="2864928"/>
            <a:ext cx="5478000" cy="3011998"/>
          </a:xfrm>
          <a:prstGeom prst="rect">
            <a:avLst/>
          </a:prstGeom>
        </p:spPr>
        <p:txBody>
          <a:bodyPr vert="horz" lIns="91440" tIns="45720" rIns="91440" bIns="45720" rtlCol="0" anchor="ctr">
            <a:normAutofit fontScale="92500" lnSpcReduction="20000"/>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4400" b="0" i="0" kern="1200" baseline="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16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2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solidFill>
                  <a:schemeClr val="tx1"/>
                </a:solidFill>
                <a:latin typeface="Arial" panose="020B0604020202020204" pitchFamily="34" charset="0"/>
              </a:rPr>
              <a:t>     </a:t>
            </a:r>
            <a:r>
              <a:rPr lang="en-US" sz="2800" u="sng" dirty="0">
                <a:solidFill>
                  <a:schemeClr val="tx1"/>
                </a:solidFill>
                <a:latin typeface="Arial" panose="020B0604020202020204" pitchFamily="34" charset="0"/>
              </a:rPr>
              <a:t>Type II Diabetes</a:t>
            </a:r>
            <a:endParaRPr lang="en-US" sz="2800" dirty="0">
              <a:latin typeface="Arial" panose="020B0604020202020204" pitchFamily="34" charset="0"/>
            </a:endParaRPr>
          </a:p>
          <a:p>
            <a:pPr marL="457200" indent="-457200" algn="l">
              <a:buFont typeface="Wingdings" panose="05000000000000000000" pitchFamily="2" charset="2"/>
              <a:buChar char="Ø"/>
            </a:pPr>
            <a:r>
              <a:rPr lang="en-US" sz="2400" dirty="0">
                <a:solidFill>
                  <a:schemeClr val="tx1"/>
                </a:solidFill>
                <a:latin typeface="Arial" panose="020B0604020202020204" pitchFamily="34" charset="0"/>
              </a:rPr>
              <a:t>Prescribed in adjunction to diet &amp; exercise to improve glycemic control in adults and pediatric patients age 10 and older with Type 2 Diabetes Mellitus</a:t>
            </a:r>
            <a:endParaRPr lang="en-US" sz="2400" dirty="0">
              <a:latin typeface="Arial" panose="020B0604020202020204" pitchFamily="34" charset="0"/>
            </a:endParaRPr>
          </a:p>
          <a:p>
            <a:pPr marL="457200" indent="-457200" algn="l">
              <a:buFont typeface="Wingdings" panose="05000000000000000000" pitchFamily="2" charset="2"/>
              <a:buChar char="Ø"/>
            </a:pPr>
            <a:r>
              <a:rPr lang="en-US" sz="2400" dirty="0">
                <a:solidFill>
                  <a:schemeClr val="tx1"/>
                </a:solidFill>
                <a:latin typeface="Arial" panose="020B0604020202020204" pitchFamily="34" charset="0"/>
              </a:rPr>
              <a:t>Insurance will NOT approve for weight loss or prediabetes</a:t>
            </a:r>
          </a:p>
          <a:p>
            <a:pPr algn="l"/>
            <a:r>
              <a:rPr lang="en-US" sz="2400" dirty="0">
                <a:latin typeface="Arial" panose="020B0604020202020204" pitchFamily="34" charset="0"/>
              </a:rPr>
              <a:t>l </a:t>
            </a:r>
            <a:r>
              <a:rPr lang="en-US" sz="2800" dirty="0">
                <a:latin typeface="Arial" panose="020B0604020202020204" pitchFamily="34" charset="0"/>
              </a:rPr>
              <a:t>Author Name Here</a:t>
            </a:r>
          </a:p>
        </p:txBody>
      </p:sp>
      <p:sp>
        <p:nvSpPr>
          <p:cNvPr id="6" name="TextBox 5">
            <a:extLst>
              <a:ext uri="{FF2B5EF4-FFF2-40B4-BE49-F238E27FC236}">
                <a16:creationId xmlns:a16="http://schemas.microsoft.com/office/drawing/2014/main" id="{8F6A05F5-50FA-FA33-9525-B1C0F0106E7C}"/>
              </a:ext>
            </a:extLst>
          </p:cNvPr>
          <p:cNvSpPr txBox="1"/>
          <p:nvPr/>
        </p:nvSpPr>
        <p:spPr>
          <a:xfrm>
            <a:off x="679375" y="1618064"/>
            <a:ext cx="10673530" cy="1015663"/>
          </a:xfrm>
          <a:prstGeom prst="rect">
            <a:avLst/>
          </a:prstGeom>
          <a:noFill/>
        </p:spPr>
        <p:txBody>
          <a:bodyPr wrap="square" rtlCol="0">
            <a:spAutoFit/>
          </a:bodyPr>
          <a:lstStyle/>
          <a:p>
            <a:pPr marL="285750" indent="-285750" algn="ctr">
              <a:buFont typeface="Wingdings" panose="05000000000000000000" pitchFamily="2" charset="2"/>
              <a:buChar char="Ø"/>
            </a:pPr>
            <a:r>
              <a:rPr lang="en-US" sz="2000" dirty="0"/>
              <a:t>Brand name: Trulicity</a:t>
            </a:r>
          </a:p>
          <a:p>
            <a:pPr marL="285750" indent="-285750" algn="ctr">
              <a:buFont typeface="Wingdings" panose="05000000000000000000" pitchFamily="2" charset="2"/>
              <a:buChar char="Ø"/>
            </a:pPr>
            <a:r>
              <a:rPr lang="en-US" sz="2000" dirty="0"/>
              <a:t>Manufactured by Lilly, once-weekly injection </a:t>
            </a:r>
          </a:p>
          <a:p>
            <a:pPr marL="285750" indent="-285750" algn="ctr">
              <a:buFont typeface="Wingdings" panose="05000000000000000000" pitchFamily="2" charset="2"/>
              <a:buChar char="Ø"/>
            </a:pPr>
            <a:endParaRPr lang="en-US" sz="2000" dirty="0"/>
          </a:p>
        </p:txBody>
      </p:sp>
    </p:spTree>
    <p:extLst>
      <p:ext uri="{BB962C8B-B14F-4D97-AF65-F5344CB8AC3E}">
        <p14:creationId xmlns:p14="http://schemas.microsoft.com/office/powerpoint/2010/main" val="265944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C80D72-4E01-1242-8C7E-4D41525EA5CB}"/>
              </a:ext>
            </a:extLst>
          </p:cNvPr>
          <p:cNvSpPr>
            <a:spLocks noGrp="1"/>
          </p:cNvSpPr>
          <p:nvPr>
            <p:ph type="body" sz="quarter" idx="10"/>
          </p:nvPr>
        </p:nvSpPr>
        <p:spPr/>
        <p:txBody>
          <a:bodyPr/>
          <a:lstStyle/>
          <a:p>
            <a:pPr algn="ctr"/>
            <a:r>
              <a:rPr lang="en-US" dirty="0"/>
              <a:t>GIP/GLP-1 Injectables</a:t>
            </a:r>
          </a:p>
          <a:p>
            <a:endParaRPr lang="en-US" dirty="0"/>
          </a:p>
        </p:txBody>
      </p:sp>
    </p:spTree>
    <p:extLst>
      <p:ext uri="{BB962C8B-B14F-4D97-AF65-F5344CB8AC3E}">
        <p14:creationId xmlns:p14="http://schemas.microsoft.com/office/powerpoint/2010/main" val="3489250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3D742D-6EF1-773D-5834-E80A0F4673DF}"/>
              </a:ext>
            </a:extLst>
          </p:cNvPr>
          <p:cNvSpPr>
            <a:spLocks noGrp="1"/>
          </p:cNvSpPr>
          <p:nvPr>
            <p:ph type="body" sz="quarter" idx="10" hasCustomPrompt="1"/>
          </p:nvPr>
        </p:nvSpPr>
        <p:spPr>
          <a:xfrm>
            <a:off x="918957" y="391259"/>
            <a:ext cx="10513808" cy="1366041"/>
          </a:xfrm>
          <a:prstGeom prst="rect">
            <a:avLst/>
          </a:prstGeom>
        </p:spPr>
        <p:txBody>
          <a:bodyPr anchor="ctr">
            <a:normAutofit fontScale="92500" lnSpcReduction="20000"/>
          </a:bodyPr>
          <a:lstStyle>
            <a:lvl1pPr marL="0" indent="0" algn="ctr">
              <a:buNone/>
              <a:defRPr sz="6600" b="1" i="0">
                <a:solidFill>
                  <a:schemeClr val="bg1"/>
                </a:solidFill>
                <a:latin typeface="Arial" panose="020B0604020202020204" pitchFamily="34" charset="0"/>
                <a:cs typeface="Arial" panose="020B0604020202020204" pitchFamily="34" charset="0"/>
              </a:defRPr>
            </a:lvl1pPr>
          </a:lstStyle>
          <a:p>
            <a:pPr lvl="0"/>
            <a:r>
              <a:rPr lang="en-US" sz="5400" u="sng" dirty="0" err="1">
                <a:solidFill>
                  <a:schemeClr val="tx1"/>
                </a:solidFill>
              </a:rPr>
              <a:t>Tirzepatide</a:t>
            </a:r>
            <a:endParaRPr lang="en-US" sz="5400" dirty="0"/>
          </a:p>
          <a:p>
            <a:pPr lvl="0"/>
            <a:r>
              <a:rPr lang="en-US" sz="5400" dirty="0"/>
              <a:t>”</a:t>
            </a:r>
          </a:p>
        </p:txBody>
      </p:sp>
      <p:sp>
        <p:nvSpPr>
          <p:cNvPr id="5" name="Text Placeholder 10">
            <a:extLst>
              <a:ext uri="{FF2B5EF4-FFF2-40B4-BE49-F238E27FC236}">
                <a16:creationId xmlns:a16="http://schemas.microsoft.com/office/drawing/2014/main" id="{C18FB36E-8BF0-ED4C-4B56-89D935D828A9}"/>
              </a:ext>
            </a:extLst>
          </p:cNvPr>
          <p:cNvSpPr>
            <a:spLocks noGrp="1"/>
          </p:cNvSpPr>
          <p:nvPr>
            <p:ph type="body" sz="quarter" idx="11" hasCustomPrompt="1"/>
          </p:nvPr>
        </p:nvSpPr>
        <p:spPr>
          <a:xfrm>
            <a:off x="839097" y="3117877"/>
            <a:ext cx="5153025" cy="3265671"/>
          </a:xfrm>
          <a:prstGeom prst="rect">
            <a:avLst/>
          </a:prstGeom>
        </p:spPr>
        <p:txBody>
          <a:bodyPr anchor="ctr">
            <a:normAutofit fontScale="77500" lnSpcReduction="20000"/>
          </a:bodyPr>
          <a:lstStyle>
            <a:lvl1pPr marL="0" indent="0" algn="ctr">
              <a:buNone/>
              <a:defRPr sz="4400" b="0" i="0" baseline="0">
                <a:solidFill>
                  <a:schemeClr val="bg1"/>
                </a:solidFill>
                <a:latin typeface="+mn-lt"/>
                <a:cs typeface="Arial" panose="020B0604020202020204" pitchFamily="34" charset="0"/>
              </a:defRPr>
            </a:lvl1pPr>
          </a:lstStyle>
          <a:p>
            <a:pPr lvl="0"/>
            <a:r>
              <a:rPr lang="en-US" sz="3300" u="sng" dirty="0" err="1">
                <a:solidFill>
                  <a:schemeClr val="tx1"/>
                </a:solidFill>
                <a:latin typeface="Arial" panose="020B0604020202020204" pitchFamily="34" charset="0"/>
              </a:rPr>
              <a:t>Zepbound</a:t>
            </a:r>
            <a:endParaRPr lang="en-US" sz="3300" u="sng" dirty="0">
              <a:latin typeface="Arial" panose="020B0604020202020204" pitchFamily="34" charset="0"/>
            </a:endParaRPr>
          </a:p>
          <a:p>
            <a:pPr marL="457200" lvl="0" indent="-457200" algn="l">
              <a:buFont typeface="Wingdings" panose="05000000000000000000" pitchFamily="2" charset="2"/>
              <a:buChar char="Ø"/>
            </a:pPr>
            <a:r>
              <a:rPr lang="en-US" sz="2800" dirty="0">
                <a:solidFill>
                  <a:schemeClr val="tx1"/>
                </a:solidFill>
                <a:latin typeface="Arial" panose="020B0604020202020204" pitchFamily="34" charset="0"/>
              </a:rPr>
              <a:t>Prescribed as AOM with a BMI 27 &amp; &gt; w/ 1 co-morbidity or &gt; BMI 30</a:t>
            </a:r>
          </a:p>
          <a:p>
            <a:pPr marL="457200" lvl="0" indent="-457200" algn="l">
              <a:buFont typeface="Wingdings" panose="05000000000000000000" pitchFamily="2" charset="2"/>
              <a:buChar char="Ø"/>
            </a:pPr>
            <a:r>
              <a:rPr lang="en-US" sz="2800" dirty="0">
                <a:solidFill>
                  <a:schemeClr val="tx1"/>
                </a:solidFill>
                <a:latin typeface="Arial" panose="020B0604020202020204" pitchFamily="34" charset="0"/>
              </a:rPr>
              <a:t>Prescribed for moderate to severe OSA with a history of obesity</a:t>
            </a:r>
          </a:p>
          <a:p>
            <a:pPr marL="457200" lvl="0" indent="-457200" algn="l">
              <a:buFont typeface="Wingdings" panose="05000000000000000000" pitchFamily="2" charset="2"/>
              <a:buChar char="Ø"/>
            </a:pPr>
            <a:r>
              <a:rPr lang="en-US" sz="2800" dirty="0">
                <a:solidFill>
                  <a:schemeClr val="tx1"/>
                </a:solidFill>
                <a:latin typeface="Arial" panose="020B0604020202020204" pitchFamily="34" charset="0"/>
              </a:rPr>
              <a:t>Insurance may or may not cover</a:t>
            </a:r>
          </a:p>
          <a:p>
            <a:pPr marL="457200" lvl="0" indent="-457200" algn="l">
              <a:buFont typeface="Wingdings" panose="05000000000000000000" pitchFamily="2" charset="2"/>
              <a:buChar char="Ø"/>
            </a:pPr>
            <a:r>
              <a:rPr lang="en-US" sz="2800" dirty="0">
                <a:solidFill>
                  <a:schemeClr val="tx1"/>
                </a:solidFill>
                <a:latin typeface="Arial" panose="020B0604020202020204" pitchFamily="34" charset="0"/>
              </a:rPr>
              <a:t>Indication for Medicare for OSA only</a:t>
            </a:r>
          </a:p>
          <a:p>
            <a:pPr marL="457200" lvl="0" indent="-457200" algn="l">
              <a:buFont typeface="Wingdings" panose="05000000000000000000" pitchFamily="2" charset="2"/>
              <a:buChar char="Ø"/>
            </a:pPr>
            <a:endParaRPr lang="en-US" sz="2800" dirty="0">
              <a:latin typeface="Arial" panose="020B0604020202020204" pitchFamily="34" charset="0"/>
            </a:endParaRPr>
          </a:p>
        </p:txBody>
      </p:sp>
      <p:sp>
        <p:nvSpPr>
          <p:cNvPr id="3" name="Text Placeholder 10">
            <a:extLst>
              <a:ext uri="{FF2B5EF4-FFF2-40B4-BE49-F238E27FC236}">
                <a16:creationId xmlns:a16="http://schemas.microsoft.com/office/drawing/2014/main" id="{BF96C6B7-56FD-0431-BAB0-7E77EBB03E9A}"/>
              </a:ext>
            </a:extLst>
          </p:cNvPr>
          <p:cNvSpPr txBox="1">
            <a:spLocks/>
          </p:cNvSpPr>
          <p:nvPr/>
        </p:nvSpPr>
        <p:spPr>
          <a:xfrm>
            <a:off x="6199880" y="2933796"/>
            <a:ext cx="5478000" cy="3011998"/>
          </a:xfrm>
          <a:prstGeom prst="rect">
            <a:avLst/>
          </a:prstGeom>
        </p:spPr>
        <p:txBody>
          <a:bodyPr vert="horz" lIns="91440" tIns="45720" rIns="91440" bIns="45720" rtlCol="0" anchor="ctr">
            <a:normAutofit fontScale="85000" lnSpcReduction="20000"/>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4400" b="0" i="0" kern="1200" baseline="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16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2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solidFill>
                  <a:schemeClr val="tx1"/>
                </a:solidFill>
                <a:latin typeface="Arial" panose="020B0604020202020204" pitchFamily="34" charset="0"/>
              </a:rPr>
              <a:t>     </a:t>
            </a:r>
            <a:r>
              <a:rPr lang="en-US" sz="3100" u="sng" dirty="0">
                <a:solidFill>
                  <a:schemeClr val="tx1"/>
                </a:solidFill>
                <a:latin typeface="Arial" panose="020B0604020202020204" pitchFamily="34" charset="0"/>
              </a:rPr>
              <a:t>Mounjaro</a:t>
            </a:r>
            <a:endParaRPr lang="en-US" sz="3100" dirty="0">
              <a:latin typeface="Arial" panose="020B0604020202020204" pitchFamily="34" charset="0"/>
            </a:endParaRPr>
          </a:p>
          <a:p>
            <a:pPr marL="457200" indent="-457200" algn="l">
              <a:buFont typeface="Wingdings" panose="05000000000000000000" pitchFamily="2" charset="2"/>
              <a:buChar char="Ø"/>
            </a:pPr>
            <a:r>
              <a:rPr lang="en-US" sz="2600" dirty="0">
                <a:solidFill>
                  <a:schemeClr val="tx1"/>
                </a:solidFill>
                <a:latin typeface="Arial" panose="020B0604020202020204" pitchFamily="34" charset="0"/>
              </a:rPr>
              <a:t>Prescribed for Type II Diabetes in adults; not approved for pediatric patients</a:t>
            </a:r>
            <a:endParaRPr lang="en-US" sz="2600" dirty="0">
              <a:latin typeface="Arial" panose="020B0604020202020204" pitchFamily="34" charset="0"/>
            </a:endParaRPr>
          </a:p>
          <a:p>
            <a:pPr marL="457200" indent="-457200" algn="l">
              <a:buFont typeface="Wingdings" panose="05000000000000000000" pitchFamily="2" charset="2"/>
              <a:buChar char="Ø"/>
            </a:pPr>
            <a:r>
              <a:rPr lang="en-US" sz="2600" dirty="0">
                <a:solidFill>
                  <a:schemeClr val="tx1"/>
                </a:solidFill>
                <a:latin typeface="Arial" panose="020B0604020202020204" pitchFamily="34" charset="0"/>
              </a:rPr>
              <a:t>Insurance will NOT approve for weight loss or prediabetes</a:t>
            </a:r>
          </a:p>
          <a:p>
            <a:pPr algn="l"/>
            <a:r>
              <a:rPr lang="en-US" sz="2400" dirty="0">
                <a:latin typeface="Arial" panose="020B0604020202020204" pitchFamily="34" charset="0"/>
              </a:rPr>
              <a:t>l </a:t>
            </a:r>
            <a:r>
              <a:rPr lang="en-US" sz="2800" dirty="0">
                <a:latin typeface="Arial" panose="020B0604020202020204" pitchFamily="34" charset="0"/>
              </a:rPr>
              <a:t>Author Na</a:t>
            </a:r>
          </a:p>
          <a:p>
            <a:pPr algn="l"/>
            <a:r>
              <a:rPr lang="en-US" sz="2800" dirty="0">
                <a:latin typeface="Arial" panose="020B0604020202020204" pitchFamily="34" charset="0"/>
              </a:rPr>
              <a:t>me Here</a:t>
            </a:r>
          </a:p>
        </p:txBody>
      </p:sp>
      <p:sp>
        <p:nvSpPr>
          <p:cNvPr id="6" name="TextBox 5">
            <a:extLst>
              <a:ext uri="{FF2B5EF4-FFF2-40B4-BE49-F238E27FC236}">
                <a16:creationId xmlns:a16="http://schemas.microsoft.com/office/drawing/2014/main" id="{8F6A05F5-50FA-FA33-9525-B1C0F0106E7C}"/>
              </a:ext>
            </a:extLst>
          </p:cNvPr>
          <p:cNvSpPr txBox="1"/>
          <p:nvPr/>
        </p:nvSpPr>
        <p:spPr>
          <a:xfrm>
            <a:off x="759235" y="1188430"/>
            <a:ext cx="10673530" cy="1631216"/>
          </a:xfrm>
          <a:prstGeom prst="rect">
            <a:avLst/>
          </a:prstGeom>
          <a:noFill/>
        </p:spPr>
        <p:txBody>
          <a:bodyPr wrap="square" rtlCol="0">
            <a:spAutoFit/>
          </a:bodyPr>
          <a:lstStyle/>
          <a:p>
            <a:pPr marL="285750" indent="-285750" algn="ctr">
              <a:buFont typeface="Wingdings" panose="05000000000000000000" pitchFamily="2" charset="2"/>
              <a:buChar char="Ø"/>
            </a:pPr>
            <a:r>
              <a:rPr lang="en-US" sz="2000" dirty="0"/>
              <a:t>Brand names: </a:t>
            </a:r>
            <a:r>
              <a:rPr lang="en-US" sz="2000" dirty="0" err="1"/>
              <a:t>Zepbound</a:t>
            </a:r>
            <a:r>
              <a:rPr lang="en-US" sz="2000" dirty="0"/>
              <a:t> (AOM &amp; OSA) and </a:t>
            </a:r>
            <a:r>
              <a:rPr lang="en-US" sz="2000" dirty="0" err="1"/>
              <a:t>Mounjaro</a:t>
            </a:r>
            <a:r>
              <a:rPr lang="en-US" sz="2000" dirty="0"/>
              <a:t> (Type 2 DM)</a:t>
            </a:r>
          </a:p>
          <a:p>
            <a:pPr marL="285750" indent="-285750" algn="ctr">
              <a:buFont typeface="Wingdings" panose="05000000000000000000" pitchFamily="2" charset="2"/>
              <a:buChar char="Ø"/>
            </a:pPr>
            <a:r>
              <a:rPr lang="en-US" sz="2000" dirty="0"/>
              <a:t>Manufactured by Lilly, once-weekly injections</a:t>
            </a:r>
          </a:p>
          <a:p>
            <a:pPr marL="285750" indent="-285750" algn="ctr">
              <a:buFont typeface="Wingdings" panose="05000000000000000000" pitchFamily="2" charset="2"/>
              <a:buChar char="Ø"/>
            </a:pPr>
            <a:r>
              <a:rPr lang="en-US" sz="2000" dirty="0"/>
              <a:t>Pens/doses are identical</a:t>
            </a:r>
          </a:p>
          <a:p>
            <a:pPr marL="285750" indent="-285750" algn="ctr">
              <a:buFont typeface="Wingdings" panose="05000000000000000000" pitchFamily="2" charset="2"/>
              <a:buChar char="Ø"/>
            </a:pPr>
            <a:r>
              <a:rPr lang="en-US" sz="2000" dirty="0"/>
              <a:t>Both act on GLP-1 RA and GIP (glucose-dependent insulinotropic polypeptides)</a:t>
            </a:r>
          </a:p>
          <a:p>
            <a:pPr marL="285750" indent="-285750" algn="ctr">
              <a:buFont typeface="Wingdings" panose="05000000000000000000" pitchFamily="2" charset="2"/>
              <a:buChar char="Ø"/>
            </a:pPr>
            <a:r>
              <a:rPr lang="en-US" sz="2000" dirty="0"/>
              <a:t>Not approved for those under 18 years old for both AOM and Type 2 Diabetes Mellitus</a:t>
            </a:r>
          </a:p>
        </p:txBody>
      </p:sp>
    </p:spTree>
    <p:extLst>
      <p:ext uri="{BB962C8B-B14F-4D97-AF65-F5344CB8AC3E}">
        <p14:creationId xmlns:p14="http://schemas.microsoft.com/office/powerpoint/2010/main" val="2268368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BFB37-6195-B992-75AD-523626DF093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880673E-7DB6-4463-EC59-63E6BC623492}"/>
              </a:ext>
            </a:extLst>
          </p:cNvPr>
          <p:cNvSpPr>
            <a:spLocks noGrp="1"/>
          </p:cNvSpPr>
          <p:nvPr>
            <p:ph type="body" sz="quarter" idx="10"/>
          </p:nvPr>
        </p:nvSpPr>
        <p:spPr/>
        <p:txBody>
          <a:bodyPr/>
          <a:lstStyle/>
          <a:p>
            <a:pPr algn="ctr"/>
            <a:r>
              <a:rPr lang="en-US" dirty="0"/>
              <a:t>Other Injectables</a:t>
            </a:r>
          </a:p>
          <a:p>
            <a:endParaRPr lang="en-US" dirty="0"/>
          </a:p>
        </p:txBody>
      </p:sp>
    </p:spTree>
    <p:extLst>
      <p:ext uri="{BB962C8B-B14F-4D97-AF65-F5344CB8AC3E}">
        <p14:creationId xmlns:p14="http://schemas.microsoft.com/office/powerpoint/2010/main" val="1489208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5B4340-5DC3-914E-A9C0-16510A383C12}"/>
              </a:ext>
            </a:extLst>
          </p:cNvPr>
          <p:cNvSpPr>
            <a:spLocks noGrp="1"/>
          </p:cNvSpPr>
          <p:nvPr>
            <p:ph type="body" sz="quarter" idx="10"/>
          </p:nvPr>
        </p:nvSpPr>
        <p:spPr>
          <a:xfrm>
            <a:off x="839097" y="903434"/>
            <a:ext cx="11048103" cy="850900"/>
          </a:xfrm>
        </p:spPr>
        <p:txBody>
          <a:bodyPr>
            <a:normAutofit/>
          </a:bodyPr>
          <a:lstStyle/>
          <a:p>
            <a:r>
              <a:rPr lang="en-US" u="sng" dirty="0" err="1"/>
              <a:t>Imcivree</a:t>
            </a:r>
            <a:r>
              <a:rPr lang="en-US" u="sng" dirty="0"/>
              <a:t> (</a:t>
            </a:r>
            <a:r>
              <a:rPr lang="en-US" u="sng" dirty="0" err="1"/>
              <a:t>Setmelanotide</a:t>
            </a:r>
            <a:r>
              <a:rPr lang="en-US" u="sng" dirty="0"/>
              <a:t>)</a:t>
            </a:r>
          </a:p>
        </p:txBody>
      </p:sp>
      <p:sp>
        <p:nvSpPr>
          <p:cNvPr id="4" name="Text Placeholder 3">
            <a:extLst>
              <a:ext uri="{FF2B5EF4-FFF2-40B4-BE49-F238E27FC236}">
                <a16:creationId xmlns:a16="http://schemas.microsoft.com/office/drawing/2014/main" id="{3D6C2E62-F31E-1944-85A5-C1F455D2E894}"/>
              </a:ext>
            </a:extLst>
          </p:cNvPr>
          <p:cNvSpPr>
            <a:spLocks noGrp="1"/>
          </p:cNvSpPr>
          <p:nvPr>
            <p:ph type="body" sz="quarter" idx="11"/>
          </p:nvPr>
        </p:nvSpPr>
        <p:spPr>
          <a:xfrm>
            <a:off x="839097" y="1575414"/>
            <a:ext cx="10827766" cy="4379153"/>
          </a:xfrm>
        </p:spPr>
        <p:txBody>
          <a:bodyPr>
            <a:normAutofit lnSpcReduction="10000"/>
          </a:bodyPr>
          <a:lstStyle/>
          <a:p>
            <a:pPr>
              <a:buFont typeface="Wingdings" panose="05000000000000000000" pitchFamily="2" charset="2"/>
              <a:buChar char="Ø"/>
            </a:pPr>
            <a:r>
              <a:rPr lang="en-US" dirty="0"/>
              <a:t>A daily injection prescribed to treat obesity due to Bardet-Biedl Syndrome (BBS), POMC, PCSK1, or LEPR deficiency</a:t>
            </a:r>
          </a:p>
          <a:p>
            <a:pPr>
              <a:buFont typeface="Wingdings" panose="05000000000000000000" pitchFamily="2" charset="2"/>
              <a:buChar char="Ø"/>
            </a:pPr>
            <a:r>
              <a:rPr lang="en-US" dirty="0"/>
              <a:t>First &amp; only medication to target impairment in hypothalamic MC4R pathway, a root cause of hyperphagia and obesity in BBS; approved for adults and pediatric patients aged 2 &amp; older</a:t>
            </a:r>
          </a:p>
          <a:p>
            <a:pPr>
              <a:buFont typeface="Wingdings" panose="05000000000000000000" pitchFamily="2" charset="2"/>
              <a:buChar char="Ø"/>
            </a:pPr>
            <a:r>
              <a:rPr lang="en-US" dirty="0"/>
              <a:t>Bardet-Biedl Syndrome is a rare genetic disease of obesity</a:t>
            </a:r>
          </a:p>
          <a:p>
            <a:pPr lvl="1">
              <a:buFont typeface="Wingdings" panose="05000000000000000000" pitchFamily="2" charset="2"/>
              <a:buChar char="Ø"/>
            </a:pPr>
            <a:r>
              <a:rPr lang="en-US" dirty="0"/>
              <a:t>Diagnosed by genetic testing</a:t>
            </a:r>
          </a:p>
          <a:p>
            <a:pPr lvl="2">
              <a:buFont typeface="Wingdings" panose="05000000000000000000" pitchFamily="2" charset="2"/>
              <a:buChar char="Ø"/>
            </a:pPr>
            <a:r>
              <a:rPr lang="en-US" dirty="0"/>
              <a:t>We perform this in the office via a buccal swap and send off</a:t>
            </a:r>
          </a:p>
          <a:p>
            <a:pPr lvl="1">
              <a:buFont typeface="Wingdings" panose="05000000000000000000" pitchFamily="2" charset="2"/>
              <a:buChar char="Ø"/>
            </a:pPr>
            <a:r>
              <a:rPr lang="en-US" dirty="0"/>
              <a:t>Greatest weight loss is accomplished in combination with dietary changes; specifically, eliminating carbohydrates and processed foods</a:t>
            </a:r>
          </a:p>
          <a:p>
            <a:pPr>
              <a:buFont typeface="Wingdings" panose="05000000000000000000" pitchFamily="2" charset="2"/>
              <a:buChar char="Ø"/>
            </a:pPr>
            <a:r>
              <a:rPr lang="en-US" dirty="0"/>
              <a:t>Most Common Side Effects</a:t>
            </a:r>
          </a:p>
          <a:p>
            <a:pPr lvl="1">
              <a:buFont typeface="Wingdings" panose="05000000000000000000" pitchFamily="2" charset="2"/>
              <a:buChar char="Ø"/>
            </a:pPr>
            <a:r>
              <a:rPr lang="en-US" dirty="0"/>
              <a:t>Nausea, headaches, diarrhea, stomach pain, vomiting and depression</a:t>
            </a:r>
          </a:p>
          <a:p>
            <a:pPr>
              <a:buFont typeface="Wingdings" panose="05000000000000000000" pitchFamily="2" charset="2"/>
              <a:buChar char="Ø"/>
            </a:pPr>
            <a:r>
              <a:rPr lang="en-US" dirty="0"/>
              <a:t>Other Side Effects</a:t>
            </a:r>
          </a:p>
          <a:p>
            <a:pPr lvl="1">
              <a:buFont typeface="Wingdings" panose="05000000000000000000" pitchFamily="2" charset="2"/>
              <a:buChar char="Ø"/>
            </a:pPr>
            <a:r>
              <a:rPr lang="en-US" dirty="0"/>
              <a:t>Hypopigmentation of skin</a:t>
            </a:r>
          </a:p>
          <a:p>
            <a:pPr lvl="1">
              <a:buFont typeface="Wingdings" panose="05000000000000000000" pitchFamily="2" charset="2"/>
              <a:buChar char="Ø"/>
            </a:pPr>
            <a:r>
              <a:rPr lang="en-US" dirty="0"/>
              <a:t>Spontaneous penile erection</a:t>
            </a:r>
          </a:p>
          <a:p>
            <a:pPr marL="0"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a:buFont typeface="Wingdings" panose="05000000000000000000" pitchFamily="2" charset="2"/>
              <a:buChar char="Ø"/>
            </a:pPr>
            <a:endParaRPr lang="en-US" dirty="0"/>
          </a:p>
          <a:p>
            <a:pPr lvl="1">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mj-lt"/>
              <a:buAutoNum type="arabicPeriod"/>
            </a:pPr>
            <a:endParaRPr lang="en-US" dirty="0"/>
          </a:p>
          <a:p>
            <a:pPr marL="457200" lvl="1" indent="0">
              <a:buNone/>
            </a:pPr>
            <a:endParaRPr lang="en-US" dirty="0"/>
          </a:p>
        </p:txBody>
      </p:sp>
    </p:spTree>
    <p:extLst>
      <p:ext uri="{BB962C8B-B14F-4D97-AF65-F5344CB8AC3E}">
        <p14:creationId xmlns:p14="http://schemas.microsoft.com/office/powerpoint/2010/main" val="3108565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741AF-BD9D-4827-B4A0-E86E5C2364D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ECE5604-79FC-4753-C384-40CA5A3A9704}"/>
              </a:ext>
            </a:extLst>
          </p:cNvPr>
          <p:cNvSpPr>
            <a:spLocks noGrp="1"/>
          </p:cNvSpPr>
          <p:nvPr>
            <p:ph type="body" sz="quarter" idx="10"/>
          </p:nvPr>
        </p:nvSpPr>
        <p:spPr/>
        <p:txBody>
          <a:bodyPr/>
          <a:lstStyle/>
          <a:p>
            <a:pPr algn="ctr"/>
            <a:r>
              <a:rPr lang="en-US" dirty="0"/>
              <a:t>What’s coming down the pipeline?</a:t>
            </a:r>
          </a:p>
          <a:p>
            <a:endParaRPr lang="en-US" dirty="0"/>
          </a:p>
        </p:txBody>
      </p:sp>
    </p:spTree>
    <p:extLst>
      <p:ext uri="{BB962C8B-B14F-4D97-AF65-F5344CB8AC3E}">
        <p14:creationId xmlns:p14="http://schemas.microsoft.com/office/powerpoint/2010/main" val="1784242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E1CE1-DDF3-637D-6449-D442E1F2620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23E9CFC-1B23-F1BE-5951-A221FF38DB24}"/>
              </a:ext>
            </a:extLst>
          </p:cNvPr>
          <p:cNvSpPr>
            <a:spLocks noGrp="1"/>
          </p:cNvSpPr>
          <p:nvPr>
            <p:ph type="body" sz="quarter" idx="10"/>
          </p:nvPr>
        </p:nvSpPr>
        <p:spPr/>
        <p:txBody>
          <a:bodyPr/>
          <a:lstStyle/>
          <a:p>
            <a:r>
              <a:rPr lang="en-US" dirty="0"/>
              <a:t>Clinical Trials</a:t>
            </a:r>
          </a:p>
        </p:txBody>
      </p:sp>
      <p:sp>
        <p:nvSpPr>
          <p:cNvPr id="3" name="Text Placeholder 2">
            <a:extLst>
              <a:ext uri="{FF2B5EF4-FFF2-40B4-BE49-F238E27FC236}">
                <a16:creationId xmlns:a16="http://schemas.microsoft.com/office/drawing/2014/main" id="{92A678E1-8063-D92D-EED4-82196E759108}"/>
              </a:ext>
            </a:extLst>
          </p:cNvPr>
          <p:cNvSpPr>
            <a:spLocks noGrp="1"/>
          </p:cNvSpPr>
          <p:nvPr>
            <p:ph type="body" sz="quarter" idx="11"/>
          </p:nvPr>
        </p:nvSpPr>
        <p:spPr>
          <a:xfrm>
            <a:off x="838200" y="1911787"/>
            <a:ext cx="9526588" cy="4463134"/>
          </a:xfrm>
        </p:spPr>
        <p:txBody>
          <a:bodyPr>
            <a:normAutofit/>
          </a:bodyPr>
          <a:lstStyle/>
          <a:p>
            <a:r>
              <a:rPr lang="en-US" dirty="0" err="1"/>
              <a:t>Orforglipron</a:t>
            </a:r>
            <a:r>
              <a:rPr lang="en-US" dirty="0"/>
              <a:t> - investigational, once-daily oral GLP-1 medication.</a:t>
            </a:r>
          </a:p>
          <a:p>
            <a:pPr lvl="1"/>
            <a:endParaRPr lang="en-US" dirty="0"/>
          </a:p>
          <a:p>
            <a:pPr lvl="1"/>
            <a:r>
              <a:rPr lang="en-US" dirty="0"/>
              <a:t>Currently in studies for the treatment of type 2 diabetes and obesity. </a:t>
            </a:r>
          </a:p>
          <a:p>
            <a:pPr lvl="1"/>
            <a:endParaRPr lang="en-US" dirty="0"/>
          </a:p>
          <a:p>
            <a:pPr lvl="1"/>
            <a:r>
              <a:rPr lang="en-US" dirty="0"/>
              <a:t>Can be taken once daily, at any time, without food or water restrictions.</a:t>
            </a:r>
          </a:p>
          <a:p>
            <a:pPr lvl="1"/>
            <a:endParaRPr lang="en-US" dirty="0"/>
          </a:p>
          <a:p>
            <a:pPr lvl="1"/>
            <a:r>
              <a:rPr lang="en-US" dirty="0"/>
              <a:t>May be approved as early as late 2025 (obesity) and in 2026 (for T2DM). </a:t>
            </a:r>
          </a:p>
          <a:p>
            <a:pPr lvl="1"/>
            <a:endParaRPr lang="en-US" dirty="0"/>
          </a:p>
          <a:p>
            <a:pPr lvl="1"/>
            <a:r>
              <a:rPr lang="en-US" dirty="0"/>
              <a:t>Est cost of $400/mo. </a:t>
            </a:r>
          </a:p>
          <a:p>
            <a:pPr lvl="1"/>
            <a:endParaRPr lang="en-US" dirty="0"/>
          </a:p>
          <a:p>
            <a:pPr lvl="1"/>
            <a:endParaRPr lang="en-US" dirty="0"/>
          </a:p>
          <a:p>
            <a:pPr marL="457200" lvl="1" indent="0">
              <a:buNone/>
            </a:pPr>
            <a:r>
              <a:rPr lang="en-US" dirty="0"/>
              <a:t>	(Beasley, 2025; Eli Lilly, 2025)</a:t>
            </a:r>
          </a:p>
        </p:txBody>
      </p:sp>
    </p:spTree>
    <p:extLst>
      <p:ext uri="{BB962C8B-B14F-4D97-AF65-F5344CB8AC3E}">
        <p14:creationId xmlns:p14="http://schemas.microsoft.com/office/powerpoint/2010/main" val="375964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5ECDFC-4BAC-56AE-19CA-76BA88AA3CAF}"/>
              </a:ext>
            </a:extLst>
          </p:cNvPr>
          <p:cNvSpPr>
            <a:spLocks noGrp="1"/>
          </p:cNvSpPr>
          <p:nvPr>
            <p:ph type="body" sz="quarter" idx="10"/>
          </p:nvPr>
        </p:nvSpPr>
        <p:spPr/>
        <p:txBody>
          <a:bodyPr/>
          <a:lstStyle/>
          <a:p>
            <a:r>
              <a:rPr lang="en-US" dirty="0"/>
              <a:t>Clinical Trials</a:t>
            </a:r>
          </a:p>
        </p:txBody>
      </p:sp>
      <p:sp>
        <p:nvSpPr>
          <p:cNvPr id="3" name="Text Placeholder 2">
            <a:extLst>
              <a:ext uri="{FF2B5EF4-FFF2-40B4-BE49-F238E27FC236}">
                <a16:creationId xmlns:a16="http://schemas.microsoft.com/office/drawing/2014/main" id="{1BA281C6-A020-FDBD-8EDC-A5A8299A780D}"/>
              </a:ext>
            </a:extLst>
          </p:cNvPr>
          <p:cNvSpPr>
            <a:spLocks noGrp="1"/>
          </p:cNvSpPr>
          <p:nvPr>
            <p:ph type="body" sz="quarter" idx="11"/>
          </p:nvPr>
        </p:nvSpPr>
        <p:spPr>
          <a:xfrm>
            <a:off x="838200" y="1911787"/>
            <a:ext cx="9526588" cy="4463134"/>
          </a:xfrm>
        </p:spPr>
        <p:txBody>
          <a:bodyPr>
            <a:normAutofit/>
          </a:bodyPr>
          <a:lstStyle/>
          <a:p>
            <a:r>
              <a:rPr lang="en-US" dirty="0"/>
              <a:t>The BELIEVE Phase 2b trial is being conducted at multiple centers. Evaluating the effects of </a:t>
            </a:r>
            <a:r>
              <a:rPr lang="en-US" dirty="0" err="1"/>
              <a:t>bimagrumab</a:t>
            </a:r>
            <a:r>
              <a:rPr lang="en-US" dirty="0"/>
              <a:t> (single agent) and in combination with </a:t>
            </a:r>
            <a:r>
              <a:rPr lang="en-US" dirty="0" err="1"/>
              <a:t>semaglutide</a:t>
            </a:r>
            <a:r>
              <a:rPr lang="en-US" dirty="0"/>
              <a:t> in overweight and obese adults. </a:t>
            </a:r>
            <a:r>
              <a:rPr lang="en-US" dirty="0" err="1"/>
              <a:t>Bimagrumab</a:t>
            </a:r>
            <a:r>
              <a:rPr lang="en-US" dirty="0"/>
              <a:t> is a novel monoclonal antibody that promotes muscle preservation and growth by targeting the activin type II receptors. Study participants received once-weekly SQ </a:t>
            </a:r>
            <a:r>
              <a:rPr lang="en-US" dirty="0" err="1"/>
              <a:t>semaglutide</a:t>
            </a:r>
            <a:r>
              <a:rPr lang="en-US" dirty="0"/>
              <a:t> and/or </a:t>
            </a:r>
            <a:r>
              <a:rPr lang="en-US" dirty="0" err="1"/>
              <a:t>bimagrumab</a:t>
            </a:r>
            <a:r>
              <a:rPr lang="en-US" dirty="0"/>
              <a:t> administered via IV infusion at weeks 4, 16, 28, and 40. </a:t>
            </a:r>
          </a:p>
          <a:p>
            <a:pPr lvl="1"/>
            <a:r>
              <a:rPr lang="en-US" dirty="0"/>
              <a:t>Primary primary endpoint - change in body weight from baseline. </a:t>
            </a:r>
          </a:p>
          <a:p>
            <a:pPr lvl="1"/>
            <a:r>
              <a:rPr lang="en-US" dirty="0"/>
              <a:t>Secondary endpoints included changes in waist circumference, total body fat mass, visceral adipose tissue, and lean mass. </a:t>
            </a:r>
          </a:p>
          <a:p>
            <a:r>
              <a:rPr lang="en-US" dirty="0"/>
              <a:t>Results of the combination therapy showed greater reductions in weight, body fat, visceral fat, and markers of inflammation compared to either single agent. The combination therapy yielded 92.8% of total weight loss from fat mass compared to </a:t>
            </a:r>
            <a:r>
              <a:rPr lang="en-US" dirty="0" err="1"/>
              <a:t>semaglutide</a:t>
            </a:r>
            <a:r>
              <a:rPr lang="en-US" dirty="0"/>
              <a:t> alone (71.8%). </a:t>
            </a:r>
            <a:r>
              <a:rPr lang="en-US" dirty="0" err="1"/>
              <a:t>Bimagrumab</a:t>
            </a:r>
            <a:r>
              <a:rPr lang="en-US" dirty="0"/>
              <a:t> alone, showed 100% of weight loss was attributed to fat mass and an increase of 2.5% total lean mass. </a:t>
            </a:r>
          </a:p>
          <a:p>
            <a:pPr marL="0" indent="0">
              <a:buNone/>
            </a:pPr>
            <a:r>
              <a:rPr lang="en-US" dirty="0"/>
              <a:t>	(ADA, 2025)</a:t>
            </a:r>
          </a:p>
        </p:txBody>
      </p:sp>
    </p:spTree>
    <p:extLst>
      <p:ext uri="{BB962C8B-B14F-4D97-AF65-F5344CB8AC3E}">
        <p14:creationId xmlns:p14="http://schemas.microsoft.com/office/powerpoint/2010/main" val="2755852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B8D790-7E33-C031-318B-072A6211DC1D}"/>
              </a:ext>
            </a:extLst>
          </p:cNvPr>
          <p:cNvSpPr>
            <a:spLocks noGrp="1"/>
          </p:cNvSpPr>
          <p:nvPr>
            <p:ph type="body" sz="quarter" idx="10"/>
          </p:nvPr>
        </p:nvSpPr>
        <p:spPr/>
        <p:txBody>
          <a:bodyPr/>
          <a:lstStyle/>
          <a:p>
            <a:r>
              <a:rPr lang="en-US" dirty="0"/>
              <a:t>Biosensor Tool</a:t>
            </a:r>
          </a:p>
        </p:txBody>
      </p:sp>
      <p:sp>
        <p:nvSpPr>
          <p:cNvPr id="3" name="Text Placeholder 2">
            <a:extLst>
              <a:ext uri="{FF2B5EF4-FFF2-40B4-BE49-F238E27FC236}">
                <a16:creationId xmlns:a16="http://schemas.microsoft.com/office/drawing/2014/main" id="{E5135F8C-6D3C-4CC8-D6F1-AF25AA9302F7}"/>
              </a:ext>
            </a:extLst>
          </p:cNvPr>
          <p:cNvSpPr>
            <a:spLocks noGrp="1"/>
          </p:cNvSpPr>
          <p:nvPr>
            <p:ph type="body" sz="quarter" idx="11"/>
          </p:nvPr>
        </p:nvSpPr>
        <p:spPr/>
        <p:txBody>
          <a:bodyPr/>
          <a:lstStyle/>
          <a:p>
            <a:r>
              <a:rPr lang="en-US" dirty="0"/>
              <a:t>Another study evaluated a biosensor to track loss of lean muscle mass and protein ingestion in patients taking incretin-based therapies. Using a DNA-based bioreceptor (called an aptamer), the sensor was designed to detect phenylalanine, an amino acid and a key biomarker released during muscle breakdown or after eating protein.</a:t>
            </a:r>
          </a:p>
          <a:p>
            <a:endParaRPr lang="en-US" dirty="0"/>
          </a:p>
          <a:p>
            <a:r>
              <a:rPr lang="en-US" dirty="0"/>
              <a:t>“While patients are advised to consume more protein to preserve muscle, it’s often difficult to know if they’re getting enough. That is why solutions to bridge this gap by providing real-time feedback are more important than ever — especially for those on GLP-1 therapies, older adults, or anyone managing sarcopenia” (Gottlieb, 2025).</a:t>
            </a:r>
          </a:p>
          <a:p>
            <a:endParaRPr lang="en-US" dirty="0"/>
          </a:p>
          <a:p>
            <a:pPr marL="0" indent="0">
              <a:buNone/>
            </a:pPr>
            <a:r>
              <a:rPr lang="en-US" dirty="0"/>
              <a:t>	(ADA, 2025)</a:t>
            </a:r>
          </a:p>
        </p:txBody>
      </p:sp>
    </p:spTree>
    <p:extLst>
      <p:ext uri="{BB962C8B-B14F-4D97-AF65-F5344CB8AC3E}">
        <p14:creationId xmlns:p14="http://schemas.microsoft.com/office/powerpoint/2010/main" val="1929588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7241EA-8E17-CE4B-9BA5-6AF78D48D732}"/>
              </a:ext>
            </a:extLst>
          </p:cNvPr>
          <p:cNvSpPr>
            <a:spLocks noGrp="1"/>
          </p:cNvSpPr>
          <p:nvPr>
            <p:ph type="body" sz="quarter" idx="10"/>
          </p:nvPr>
        </p:nvSpPr>
        <p:spPr/>
        <p:txBody>
          <a:bodyPr>
            <a:normAutofit/>
          </a:bodyPr>
          <a:lstStyle/>
          <a:p>
            <a:r>
              <a:rPr lang="en-US" dirty="0"/>
              <a:t>Objectives:</a:t>
            </a:r>
          </a:p>
        </p:txBody>
      </p:sp>
      <p:sp>
        <p:nvSpPr>
          <p:cNvPr id="5" name="Text Placeholder 4">
            <a:extLst>
              <a:ext uri="{FF2B5EF4-FFF2-40B4-BE49-F238E27FC236}">
                <a16:creationId xmlns:a16="http://schemas.microsoft.com/office/drawing/2014/main" id="{3E6466D0-78EA-D143-B217-F53E47E7EA8C}"/>
              </a:ext>
            </a:extLst>
          </p:cNvPr>
          <p:cNvSpPr>
            <a:spLocks noGrp="1"/>
          </p:cNvSpPr>
          <p:nvPr>
            <p:ph type="body" sz="quarter" idx="11"/>
          </p:nvPr>
        </p:nvSpPr>
        <p:spPr/>
        <p:txBody>
          <a:bodyPr/>
          <a:lstStyle/>
          <a:p>
            <a:r>
              <a:rPr lang="en-US" dirty="0"/>
              <a:t>Identify what GLP-1 and GIP medications are, how they work</a:t>
            </a:r>
          </a:p>
          <a:p>
            <a:pPr marL="0" indent="0">
              <a:buNone/>
            </a:pPr>
            <a:r>
              <a:rPr lang="en-US" dirty="0"/>
              <a:t>  </a:t>
            </a:r>
          </a:p>
          <a:p>
            <a:r>
              <a:rPr lang="en-US" dirty="0"/>
              <a:t>Distinguish between GLP-1 medications for weight management and Type 2 Diabetes</a:t>
            </a:r>
          </a:p>
          <a:p>
            <a:endParaRPr lang="en-US" dirty="0"/>
          </a:p>
          <a:p>
            <a:r>
              <a:rPr lang="en-US" dirty="0"/>
              <a:t>What’s New?</a:t>
            </a:r>
          </a:p>
          <a:p>
            <a:pPr marL="0" indent="0">
              <a:buNone/>
            </a:pPr>
            <a:endParaRPr lang="en-US" dirty="0"/>
          </a:p>
          <a:p>
            <a:r>
              <a:rPr lang="en-US" dirty="0"/>
              <a:t>Identify side effects and management</a:t>
            </a:r>
          </a:p>
          <a:p>
            <a:pPr marL="0" indent="0">
              <a:buNone/>
            </a:pPr>
            <a:endParaRPr lang="en-US" dirty="0"/>
          </a:p>
          <a:p>
            <a:r>
              <a:rPr lang="en-US" dirty="0"/>
              <a:t>Identify contraindications for use</a:t>
            </a:r>
          </a:p>
          <a:p>
            <a:pPr marL="0" indent="0">
              <a:buNone/>
            </a:pPr>
            <a:endParaRPr lang="en-US" dirty="0"/>
          </a:p>
          <a:p>
            <a:endParaRPr lang="en-US" dirty="0"/>
          </a:p>
        </p:txBody>
      </p:sp>
    </p:spTree>
    <p:extLst>
      <p:ext uri="{BB962C8B-B14F-4D97-AF65-F5344CB8AC3E}">
        <p14:creationId xmlns:p14="http://schemas.microsoft.com/office/powerpoint/2010/main" val="1376577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62885-CD4B-0F29-D8FD-85D4F2D0DF7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FAD50E2-134F-BFE8-6F86-C993F3C5E16A}"/>
              </a:ext>
            </a:extLst>
          </p:cNvPr>
          <p:cNvSpPr>
            <a:spLocks noGrp="1"/>
          </p:cNvSpPr>
          <p:nvPr>
            <p:ph type="body" sz="quarter" idx="10"/>
          </p:nvPr>
        </p:nvSpPr>
        <p:spPr>
          <a:xfrm>
            <a:off x="838199" y="903434"/>
            <a:ext cx="6744420" cy="850900"/>
          </a:xfrm>
        </p:spPr>
        <p:txBody>
          <a:bodyPr>
            <a:normAutofit fontScale="77500" lnSpcReduction="20000"/>
          </a:bodyPr>
          <a:lstStyle/>
          <a:p>
            <a:r>
              <a:rPr lang="en-US" dirty="0"/>
              <a:t>Other Indications/Medications</a:t>
            </a:r>
          </a:p>
        </p:txBody>
      </p:sp>
      <p:sp>
        <p:nvSpPr>
          <p:cNvPr id="3" name="Text Placeholder 2">
            <a:extLst>
              <a:ext uri="{FF2B5EF4-FFF2-40B4-BE49-F238E27FC236}">
                <a16:creationId xmlns:a16="http://schemas.microsoft.com/office/drawing/2014/main" id="{51138A66-62B3-5099-51FF-D3CCCC353665}"/>
              </a:ext>
            </a:extLst>
          </p:cNvPr>
          <p:cNvSpPr>
            <a:spLocks noGrp="1"/>
          </p:cNvSpPr>
          <p:nvPr>
            <p:ph type="body" sz="quarter" idx="11"/>
          </p:nvPr>
        </p:nvSpPr>
        <p:spPr/>
        <p:txBody>
          <a:bodyPr>
            <a:normAutofit lnSpcReduction="10000"/>
          </a:bodyPr>
          <a:lstStyle/>
          <a:p>
            <a:r>
              <a:rPr lang="en-US" dirty="0"/>
              <a:t>Ozempic for use in patients with CKD w/o a h/o or current dx of T2DM. </a:t>
            </a:r>
          </a:p>
          <a:p>
            <a:endParaRPr lang="en-US" dirty="0"/>
          </a:p>
          <a:p>
            <a:r>
              <a:rPr lang="en-US" dirty="0" err="1"/>
              <a:t>Retatrutride</a:t>
            </a:r>
            <a:r>
              <a:rPr lang="en-US" dirty="0"/>
              <a:t> - is a “triple agonist at the GLP-1, GIP, and glucagon receptors. In a phase 2 trial of 338 adults with BMI of ≥30 kg/m² or ≥27 kg/m² + ≥1 weight-related complication (HTN, dyslipidemia, prediabetes, </a:t>
            </a:r>
            <a:r>
              <a:rPr lang="en-US" dirty="0" err="1"/>
              <a:t>etc</a:t>
            </a:r>
            <a:r>
              <a:rPr lang="en-US" dirty="0"/>
              <a:t>), </a:t>
            </a:r>
            <a:r>
              <a:rPr lang="en-US" dirty="0" err="1"/>
              <a:t>retatrutide</a:t>
            </a:r>
            <a:r>
              <a:rPr lang="en-US" dirty="0"/>
              <a:t> has led to substantial dose-dependent reductions in body weight at 48 weeks (-8.7 percent with 1 mg, -17.1 percent with 4 mg, -22.8 percent with 8 mg, and -24.2 percent with 12 mg, compared with -2.1 percent with placebo)” [</a:t>
            </a:r>
            <a:r>
              <a:rPr lang="en-US" dirty="0">
                <a:hlinkClick r:id="rId2"/>
              </a:rPr>
              <a:t>134</a:t>
            </a:r>
            <a:r>
              <a:rPr lang="en-US" dirty="0"/>
              <a:t>]. </a:t>
            </a:r>
          </a:p>
          <a:p>
            <a:pPr lvl="1"/>
            <a:r>
              <a:rPr lang="en-US" dirty="0"/>
              <a:t>Most common AE were mild to moderate dose-related GI symptoms.</a:t>
            </a:r>
          </a:p>
          <a:p>
            <a:pPr lvl="1"/>
            <a:endParaRPr lang="en-US" dirty="0"/>
          </a:p>
          <a:p>
            <a:pPr marL="457200" lvl="1" indent="0">
              <a:buNone/>
            </a:pPr>
            <a:endParaRPr lang="en-US" dirty="0"/>
          </a:p>
          <a:p>
            <a:pPr marL="457200" lvl="1" indent="0">
              <a:buNone/>
            </a:pPr>
            <a:endParaRPr lang="en-US" dirty="0"/>
          </a:p>
          <a:p>
            <a:pPr marL="457200" lvl="1" indent="0">
              <a:buNone/>
            </a:pPr>
            <a:br>
              <a:rPr lang="en-US" dirty="0"/>
            </a:br>
            <a:r>
              <a:rPr lang="en-US" dirty="0"/>
              <a:t>(</a:t>
            </a:r>
            <a:r>
              <a:rPr lang="en-US" dirty="0" err="1"/>
              <a:t>Jastreboff</a:t>
            </a:r>
            <a:r>
              <a:rPr lang="en-US" dirty="0"/>
              <a:t> et al., 2023)</a:t>
            </a:r>
          </a:p>
        </p:txBody>
      </p:sp>
    </p:spTree>
    <p:extLst>
      <p:ext uri="{BB962C8B-B14F-4D97-AF65-F5344CB8AC3E}">
        <p14:creationId xmlns:p14="http://schemas.microsoft.com/office/powerpoint/2010/main" val="1530700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93B08-F04A-578F-A0BC-3F78208EB52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348A239-E078-805B-A4A1-64711EF59F4D}"/>
              </a:ext>
            </a:extLst>
          </p:cNvPr>
          <p:cNvSpPr>
            <a:spLocks noGrp="1"/>
          </p:cNvSpPr>
          <p:nvPr>
            <p:ph type="body" sz="quarter" idx="10"/>
          </p:nvPr>
        </p:nvSpPr>
        <p:spPr/>
        <p:txBody>
          <a:bodyPr/>
          <a:lstStyle/>
          <a:p>
            <a:pPr algn="ctr"/>
            <a:r>
              <a:rPr lang="en-US" dirty="0"/>
              <a:t>Side Effects/ Management</a:t>
            </a:r>
          </a:p>
          <a:p>
            <a:endParaRPr lang="en-US" dirty="0"/>
          </a:p>
        </p:txBody>
      </p:sp>
    </p:spTree>
    <p:extLst>
      <p:ext uri="{BB962C8B-B14F-4D97-AF65-F5344CB8AC3E}">
        <p14:creationId xmlns:p14="http://schemas.microsoft.com/office/powerpoint/2010/main" val="3331279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78C56-A105-3F74-3C17-E4D928FE552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32ACBA9-E55B-768B-DBE5-88FD36D67E55}"/>
              </a:ext>
            </a:extLst>
          </p:cNvPr>
          <p:cNvSpPr>
            <a:spLocks noGrp="1"/>
          </p:cNvSpPr>
          <p:nvPr>
            <p:ph type="body" sz="quarter" idx="11"/>
          </p:nvPr>
        </p:nvSpPr>
        <p:spPr>
          <a:xfrm>
            <a:off x="839097" y="459799"/>
            <a:ext cx="10827766" cy="5457921"/>
          </a:xfrm>
        </p:spPr>
        <p:txBody>
          <a:bodyPr>
            <a:normAutofit lnSpcReduction="10000"/>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Most Common Side Effects</a:t>
            </a:r>
          </a:p>
          <a:p>
            <a:pPr lvl="1">
              <a:buFont typeface="Wingdings" panose="05000000000000000000" pitchFamily="2" charset="2"/>
              <a:buChar char="Ø"/>
            </a:pPr>
            <a:r>
              <a:rPr lang="en-US" dirty="0"/>
              <a:t>Nausea, vomiting, constipation, diarrhea, headaches, tachycardia, dizziness, indigestion, loss of appetite, hair thinning/loss, decreased muscle mass </a:t>
            </a:r>
          </a:p>
          <a:p>
            <a:pPr lvl="1">
              <a:buFont typeface="Wingdings" panose="05000000000000000000" pitchFamily="2" charset="2"/>
              <a:buChar char="Ø"/>
            </a:pPr>
            <a:r>
              <a:rPr lang="en-US" dirty="0"/>
              <a:t>Other potential side effects include: injection site reactions, increase in HR by 2-4 BPM and some reported cases of sinus tachycardia, SI</a:t>
            </a:r>
          </a:p>
          <a:p>
            <a:pPr lvl="1">
              <a:buFont typeface="Wingdings" panose="05000000000000000000" pitchFamily="2" charset="2"/>
              <a:buChar char="Ø"/>
            </a:pPr>
            <a:endParaRPr lang="en-US" dirty="0"/>
          </a:p>
          <a:p>
            <a:pPr>
              <a:buFont typeface="Wingdings" panose="05000000000000000000" pitchFamily="2" charset="2"/>
              <a:buChar char="Ø"/>
            </a:pPr>
            <a:r>
              <a:rPr lang="en-US" dirty="0"/>
              <a:t>How to mitigate side effects</a:t>
            </a:r>
          </a:p>
          <a:p>
            <a:pPr lvl="1">
              <a:buFont typeface="Wingdings" panose="05000000000000000000" pitchFamily="2" charset="2"/>
              <a:buChar char="Ø"/>
            </a:pPr>
            <a:r>
              <a:rPr lang="en-US" dirty="0"/>
              <a:t>Adequate Hydration – 64 oz or more of plain water every day</a:t>
            </a:r>
          </a:p>
          <a:p>
            <a:pPr lvl="1">
              <a:buFont typeface="Wingdings" panose="05000000000000000000" pitchFamily="2" charset="2"/>
              <a:buChar char="Ø"/>
            </a:pPr>
            <a:r>
              <a:rPr lang="en-US" dirty="0"/>
              <a:t>Avoiding constipation – hydration, utilize </a:t>
            </a:r>
            <a:r>
              <a:rPr lang="en-US" dirty="0" err="1"/>
              <a:t>Miralax</a:t>
            </a:r>
            <a:r>
              <a:rPr lang="en-US" dirty="0"/>
              <a:t> up to twice a day, stool softeners, fiber supplement</a:t>
            </a:r>
          </a:p>
          <a:p>
            <a:pPr lvl="1">
              <a:buFont typeface="Wingdings" panose="05000000000000000000" pitchFamily="2" charset="2"/>
              <a:buChar char="Ø"/>
            </a:pPr>
            <a:r>
              <a:rPr lang="en-US" dirty="0"/>
              <a:t>Eat 3 small meals and 1 snack every day (Aim for 80-100 grams of protein/day)</a:t>
            </a:r>
          </a:p>
          <a:p>
            <a:pPr lvl="1">
              <a:buFont typeface="Wingdings" panose="05000000000000000000" pitchFamily="2" charset="2"/>
              <a:buChar char="Ø"/>
            </a:pPr>
            <a:r>
              <a:rPr lang="en-US" dirty="0"/>
              <a:t>Utilized crystallized ginger for nausea (found on Amazon)</a:t>
            </a:r>
          </a:p>
          <a:p>
            <a:pPr lvl="1">
              <a:buFont typeface="Wingdings" panose="05000000000000000000" pitchFamily="2" charset="2"/>
              <a:buChar char="Ø"/>
            </a:pPr>
            <a:r>
              <a:rPr lang="en-US" dirty="0"/>
              <a:t>Minimize sugary/sweetened beverages</a:t>
            </a:r>
          </a:p>
          <a:p>
            <a:pPr lvl="1">
              <a:buFont typeface="Wingdings" panose="05000000000000000000" pitchFamily="2" charset="2"/>
              <a:buChar char="Ø"/>
            </a:pPr>
            <a:r>
              <a:rPr lang="en-US" dirty="0"/>
              <a:t>Minimize intake of sugary, starchy, spicy, and greasy foods</a:t>
            </a:r>
          </a:p>
          <a:p>
            <a:pPr marL="457200" lvl="1" indent="0">
              <a:buNone/>
            </a:pPr>
            <a:endParaRPr lang="en-US" dirty="0"/>
          </a:p>
          <a:p>
            <a:pPr>
              <a:buFont typeface="Wingdings" panose="05000000000000000000" pitchFamily="2" charset="2"/>
              <a:buChar char="Ø"/>
            </a:pPr>
            <a:r>
              <a:rPr lang="en-US" dirty="0"/>
              <a:t>If patient is trying to conceive: Recommend stopping </a:t>
            </a:r>
            <a:r>
              <a:rPr lang="en-US" dirty="0" err="1"/>
              <a:t>Tirzepatide</a:t>
            </a:r>
            <a:r>
              <a:rPr lang="en-US" dirty="0"/>
              <a:t> or </a:t>
            </a:r>
            <a:r>
              <a:rPr lang="en-US" dirty="0" err="1"/>
              <a:t>Semaglutide</a:t>
            </a:r>
            <a:r>
              <a:rPr lang="en-US" dirty="0"/>
              <a:t> 1 month prior to starting to conceive</a:t>
            </a:r>
          </a:p>
          <a:p>
            <a:pPr>
              <a:buFont typeface="Wingdings" panose="05000000000000000000" pitchFamily="2" charset="2"/>
              <a:buChar char="Ø"/>
            </a:pPr>
            <a:r>
              <a:rPr lang="en-US" dirty="0"/>
              <a:t>Consider a non-oral contraception while on GLP-1 or GLP-1/GIP or recommend barrier method for 4 weeks after initiation and 4 weeks after each titration dose</a:t>
            </a:r>
          </a:p>
          <a:p>
            <a:pPr lvl="1">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mj-lt"/>
              <a:buAutoNum type="arabicPeriod"/>
            </a:pPr>
            <a:endParaRPr lang="en-US" dirty="0"/>
          </a:p>
          <a:p>
            <a:pPr marL="457200" lvl="1" indent="0">
              <a:buNone/>
            </a:pPr>
            <a:endParaRPr lang="en-US" dirty="0"/>
          </a:p>
        </p:txBody>
      </p:sp>
    </p:spTree>
    <p:extLst>
      <p:ext uri="{BB962C8B-B14F-4D97-AF65-F5344CB8AC3E}">
        <p14:creationId xmlns:p14="http://schemas.microsoft.com/office/powerpoint/2010/main" val="291048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D35D5-6FD9-F7CC-B440-9CC943B14DC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DFCAE59-F1B7-F3C7-A66B-6E4A41687D69}"/>
              </a:ext>
            </a:extLst>
          </p:cNvPr>
          <p:cNvSpPr>
            <a:spLocks noGrp="1"/>
          </p:cNvSpPr>
          <p:nvPr>
            <p:ph type="body" sz="quarter" idx="10"/>
          </p:nvPr>
        </p:nvSpPr>
        <p:spPr/>
        <p:txBody>
          <a:bodyPr/>
          <a:lstStyle/>
          <a:p>
            <a:pPr algn="ctr"/>
            <a:r>
              <a:rPr lang="en-US" dirty="0"/>
              <a:t>References</a:t>
            </a:r>
          </a:p>
          <a:p>
            <a:endParaRPr lang="en-US" dirty="0"/>
          </a:p>
        </p:txBody>
      </p:sp>
    </p:spTree>
    <p:extLst>
      <p:ext uri="{BB962C8B-B14F-4D97-AF65-F5344CB8AC3E}">
        <p14:creationId xmlns:p14="http://schemas.microsoft.com/office/powerpoint/2010/main" val="3660513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AE561-D693-1239-80D6-F988829D119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5C97CC5-5751-2094-DF36-E59AB3D4E07B}"/>
              </a:ext>
            </a:extLst>
          </p:cNvPr>
          <p:cNvSpPr>
            <a:spLocks noGrp="1"/>
          </p:cNvSpPr>
          <p:nvPr>
            <p:ph type="body" sz="quarter" idx="11"/>
          </p:nvPr>
        </p:nvSpPr>
        <p:spPr/>
        <p:txBody>
          <a:bodyPr>
            <a:normAutofit fontScale="85000" lnSpcReduction="20000"/>
          </a:bodyPr>
          <a:lstStyle/>
          <a:p>
            <a:pPr>
              <a:buFont typeface="Wingdings" panose="05000000000000000000" pitchFamily="2" charset="2"/>
              <a:buChar char="Ø"/>
            </a:pPr>
            <a:endParaRPr lang="en-US" dirty="0"/>
          </a:p>
          <a:p>
            <a:r>
              <a:rPr lang="en-US" dirty="0"/>
              <a:t>American Diabetes Association. (2025, June 23). New GLP-1 Therapies Enhance Quality of Weight Loss by Improving Muscle Preservation [Press release]. </a:t>
            </a:r>
            <a:r>
              <a:rPr lang="en-US" dirty="0">
                <a:hlinkClick r:id="rId3"/>
              </a:rPr>
              <a:t>https://diabetes.org/newsroom/press-releases/new-glp-1-therapies-enhance-quality-weight-loss-improving-muscle-0</a:t>
            </a:r>
            <a:r>
              <a:rPr lang="en-US" dirty="0"/>
              <a:t> </a:t>
            </a:r>
          </a:p>
          <a:p>
            <a:r>
              <a:rPr lang="en-US" dirty="0"/>
              <a:t>Beasley, D. 2025. Lilly Weight-loss Pill Could Be FDA-approved by Year-End. </a:t>
            </a:r>
            <a:r>
              <a:rPr lang="en-US" i="1" dirty="0"/>
              <a:t>Reuters Health Information. </a:t>
            </a:r>
            <a:r>
              <a:rPr lang="en-US" i="1" dirty="0">
                <a:hlinkClick r:id="rId4"/>
              </a:rPr>
              <a:t>https://www.medscape.com/s/viewarticle/lilly-weight-loss-pill-could-be-fda-approved-year-end-2025a1000ofu?ecd=wnl_dne4_250917_MSCPEDIT_etid7725695&amp;uac=128284BG&amp;impID=7725695</a:t>
            </a:r>
            <a:r>
              <a:rPr lang="en-US" i="1" dirty="0"/>
              <a:t> </a:t>
            </a:r>
          </a:p>
          <a:p>
            <a:r>
              <a:rPr lang="en-US" dirty="0"/>
              <a:t>Eli Lilly. (2025, Aug 07). What to Know About </a:t>
            </a:r>
            <a:r>
              <a:rPr lang="en-US" dirty="0" err="1"/>
              <a:t>Orforglipron</a:t>
            </a:r>
            <a:r>
              <a:rPr lang="en-US" dirty="0"/>
              <a:t>: An Investigational Oral GLP-1 [Press release]. </a:t>
            </a:r>
            <a:r>
              <a:rPr lang="en-US" dirty="0">
                <a:hlinkClick r:id="rId5"/>
              </a:rPr>
              <a:t>https://www.lilly.com/news/stories/what-to-know-about-orforglipron</a:t>
            </a:r>
            <a:r>
              <a:rPr lang="en-US" dirty="0"/>
              <a:t> </a:t>
            </a:r>
          </a:p>
          <a:p>
            <a:r>
              <a:rPr lang="en-US" dirty="0" err="1"/>
              <a:t>Jastreboff</a:t>
            </a:r>
            <a:r>
              <a:rPr lang="en-US" dirty="0"/>
              <a:t>, A. M., et al. (2023). Triple-Hormone-Receptor Agonist </a:t>
            </a:r>
            <a:r>
              <a:rPr lang="en-US" dirty="0" err="1"/>
              <a:t>Retatrutide</a:t>
            </a:r>
            <a:r>
              <a:rPr lang="en-US" dirty="0"/>
              <a:t> for Obesity - A Phase 2 Trial. </a:t>
            </a:r>
            <a:r>
              <a:rPr lang="en-US" i="1" dirty="0"/>
              <a:t>The New England Journal of Medicine</a:t>
            </a:r>
            <a:r>
              <a:rPr lang="en-US" dirty="0"/>
              <a:t>, </a:t>
            </a:r>
            <a:r>
              <a:rPr lang="en-US" i="1" dirty="0"/>
              <a:t>389</a:t>
            </a:r>
            <a:r>
              <a:rPr lang="en-US" dirty="0"/>
              <a:t>(6), 514–526. </a:t>
            </a:r>
            <a:r>
              <a:rPr lang="en-US" dirty="0">
                <a:hlinkClick r:id="rId6"/>
              </a:rPr>
              <a:t>https://doi.org/10.1056/NEJMoa2301972</a:t>
            </a:r>
            <a:r>
              <a:rPr lang="en-US" dirty="0"/>
              <a:t> </a:t>
            </a:r>
          </a:p>
          <a:p>
            <a:r>
              <a:rPr lang="en-US" dirty="0"/>
              <a:t>Lee YS, Jun HS. Anti-diabetic actions of glucagon-like peptide-1 on pancreatic beta-cells. </a:t>
            </a:r>
            <a:r>
              <a:rPr lang="en-US" i="1" dirty="0"/>
              <a:t>Metabolism</a:t>
            </a:r>
            <a:r>
              <a:rPr lang="en-US" dirty="0"/>
              <a:t> 2014; 63:9.</a:t>
            </a:r>
          </a:p>
          <a:p>
            <a:r>
              <a:rPr lang="en-US" dirty="0"/>
              <a:t>Nauck MA, Quast DR, </a:t>
            </a:r>
            <a:r>
              <a:rPr lang="en-US" dirty="0" err="1"/>
              <a:t>Wefers</a:t>
            </a:r>
            <a:r>
              <a:rPr lang="en-US" dirty="0"/>
              <a:t> J, Pfeiffer AFH. The evolving story of incretins (GIP and GLP-1) in metabolic and cardiovascular disease: A pathophysiological update. </a:t>
            </a:r>
            <a:r>
              <a:rPr lang="en-US" i="1" dirty="0"/>
              <a:t>Diabetes </a:t>
            </a:r>
            <a:r>
              <a:rPr lang="en-US" i="1" dirty="0" err="1"/>
              <a:t>Obes</a:t>
            </a:r>
            <a:r>
              <a:rPr lang="en-US" i="1" dirty="0"/>
              <a:t> </a:t>
            </a:r>
            <a:r>
              <a:rPr lang="en-US" i="1" dirty="0" err="1"/>
              <a:t>Metab</a:t>
            </a:r>
            <a:r>
              <a:rPr lang="en-US" i="1" dirty="0"/>
              <a:t> </a:t>
            </a:r>
            <a:r>
              <a:rPr lang="en-US" dirty="0"/>
              <a:t>2021; 23 Suppl 3:5.</a:t>
            </a:r>
          </a:p>
          <a:p>
            <a:pPr marL="457200" lvl="1" indent="0">
              <a:buNone/>
            </a:pPr>
            <a:endParaRPr lang="en-US" dirty="0"/>
          </a:p>
          <a:p>
            <a:pPr>
              <a:buFont typeface="Wingdings" panose="05000000000000000000" pitchFamily="2" charset="2"/>
              <a:buChar char="Ø"/>
            </a:pPr>
            <a:endParaRPr lang="en-US" dirty="0"/>
          </a:p>
          <a:p>
            <a:pPr lvl="1">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mj-lt"/>
              <a:buAutoNum type="arabicPeriod"/>
            </a:pPr>
            <a:endParaRPr lang="en-US" dirty="0"/>
          </a:p>
          <a:p>
            <a:pPr marL="457200" lvl="1" indent="0">
              <a:buNone/>
            </a:pPr>
            <a:endParaRPr lang="en-US" dirty="0"/>
          </a:p>
        </p:txBody>
      </p:sp>
    </p:spTree>
    <p:extLst>
      <p:ext uri="{BB962C8B-B14F-4D97-AF65-F5344CB8AC3E}">
        <p14:creationId xmlns:p14="http://schemas.microsoft.com/office/powerpoint/2010/main" val="565535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F210EA-5C14-0EC4-4A67-678450EDDAE7}"/>
              </a:ext>
            </a:extLst>
          </p:cNvPr>
          <p:cNvSpPr>
            <a:spLocks noGrp="1"/>
          </p:cNvSpPr>
          <p:nvPr>
            <p:ph type="body" sz="quarter" idx="10"/>
          </p:nvPr>
        </p:nvSpPr>
        <p:spPr>
          <a:xfrm>
            <a:off x="839097" y="903434"/>
            <a:ext cx="10461507" cy="850900"/>
          </a:xfrm>
        </p:spPr>
        <p:txBody>
          <a:bodyPr>
            <a:normAutofit/>
          </a:bodyPr>
          <a:lstStyle/>
          <a:p>
            <a:pPr algn="ctr"/>
            <a:r>
              <a:rPr lang="en-US" dirty="0"/>
              <a:t>Is Obesity really a Disease?</a:t>
            </a:r>
          </a:p>
        </p:txBody>
      </p:sp>
      <p:sp>
        <p:nvSpPr>
          <p:cNvPr id="4" name="Text Placeholder 3">
            <a:extLst>
              <a:ext uri="{FF2B5EF4-FFF2-40B4-BE49-F238E27FC236}">
                <a16:creationId xmlns:a16="http://schemas.microsoft.com/office/drawing/2014/main" id="{4CBA5E80-1A7F-AD1A-78C0-1235191D158B}"/>
              </a:ext>
            </a:extLst>
          </p:cNvPr>
          <p:cNvSpPr>
            <a:spLocks noGrp="1"/>
          </p:cNvSpPr>
          <p:nvPr>
            <p:ph type="body" sz="quarter" idx="11"/>
          </p:nvPr>
        </p:nvSpPr>
        <p:spPr>
          <a:xfrm>
            <a:off x="1330803" y="2142025"/>
            <a:ext cx="9866284" cy="2573949"/>
          </a:xfrm>
        </p:spPr>
        <p:txBody>
          <a:bodyPr>
            <a:normAutofit/>
          </a:bodyPr>
          <a:lstStyle/>
          <a:p>
            <a:pPr algn="ctr"/>
            <a:r>
              <a:rPr lang="en-US" dirty="0"/>
              <a:t>Chronic, progressive, relapsing, treatable disease that is multi-factorial, neurobehavioral disease, wherein an increase in body fat promotes adipose tissue dysfunction and abnormal fat mass physical forces, resulting in adverse metabolic, biomechanical, and psychosocial health consequences</a:t>
            </a:r>
            <a:br>
              <a:rPr lang="en-US" dirty="0"/>
            </a:br>
            <a:br>
              <a:rPr lang="en-US" dirty="0"/>
            </a:br>
            <a:br>
              <a:rPr lang="en-US" dirty="0"/>
            </a:br>
            <a:endParaRPr lang="en-US" dirty="0"/>
          </a:p>
        </p:txBody>
      </p:sp>
    </p:spTree>
    <p:extLst>
      <p:ext uri="{BB962C8B-B14F-4D97-AF65-F5344CB8AC3E}">
        <p14:creationId xmlns:p14="http://schemas.microsoft.com/office/powerpoint/2010/main" val="763045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39318-253A-E8FF-344F-4E7B43C5E64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DDB8907-A977-06E9-CCF1-36B44B835FDF}"/>
              </a:ext>
            </a:extLst>
          </p:cNvPr>
          <p:cNvSpPr>
            <a:spLocks noGrp="1"/>
          </p:cNvSpPr>
          <p:nvPr>
            <p:ph type="body" sz="quarter" idx="10"/>
          </p:nvPr>
        </p:nvSpPr>
        <p:spPr>
          <a:xfrm>
            <a:off x="839097" y="477984"/>
            <a:ext cx="11048103" cy="850900"/>
          </a:xfrm>
        </p:spPr>
        <p:txBody>
          <a:bodyPr>
            <a:normAutofit fontScale="77500" lnSpcReduction="20000"/>
          </a:bodyPr>
          <a:lstStyle/>
          <a:p>
            <a:r>
              <a:rPr lang="en-US" u="sng" dirty="0"/>
              <a:t>GLP-1’s and GIP’s: What are they and how do they work?</a:t>
            </a:r>
          </a:p>
        </p:txBody>
      </p:sp>
      <p:sp>
        <p:nvSpPr>
          <p:cNvPr id="4" name="Text Placeholder 3">
            <a:extLst>
              <a:ext uri="{FF2B5EF4-FFF2-40B4-BE49-F238E27FC236}">
                <a16:creationId xmlns:a16="http://schemas.microsoft.com/office/drawing/2014/main" id="{307551BE-2FD7-4661-1715-F0822F3B0A89}"/>
              </a:ext>
            </a:extLst>
          </p:cNvPr>
          <p:cNvSpPr>
            <a:spLocks noGrp="1"/>
          </p:cNvSpPr>
          <p:nvPr>
            <p:ph type="body" sz="quarter" idx="11"/>
          </p:nvPr>
        </p:nvSpPr>
        <p:spPr>
          <a:xfrm>
            <a:off x="839097" y="1443211"/>
            <a:ext cx="10827766" cy="4671150"/>
          </a:xfrm>
        </p:spPr>
        <p:txBody>
          <a:bodyPr>
            <a:normAutofit lnSpcReduction="10000"/>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GLP-1 (glucagon-like peptide-1) and GIP (glucose-dependent insulinotropic polypeptide) are "incretin" hormones. </a:t>
            </a:r>
          </a:p>
          <a:p>
            <a:pPr lvl="1">
              <a:buFont typeface="Wingdings" panose="05000000000000000000" pitchFamily="2" charset="2"/>
              <a:buChar char="Ø"/>
            </a:pPr>
            <a:r>
              <a:rPr lang="en-US" dirty="0"/>
              <a:t>Combine nutrient absorption from the GI tract with pancreatic hormone secretion. </a:t>
            </a:r>
          </a:p>
          <a:p>
            <a:pPr lvl="1">
              <a:buFont typeface="Wingdings" panose="05000000000000000000" pitchFamily="2" charset="2"/>
              <a:buChar char="Ø"/>
            </a:pPr>
            <a:r>
              <a:rPr lang="en-US" dirty="0"/>
              <a:t>Released when eating and upon completion of ingestion and absorption of glucose, protein, and fat. </a:t>
            </a:r>
          </a:p>
          <a:p>
            <a:pPr lvl="1">
              <a:buFont typeface="Wingdings" panose="05000000000000000000" pitchFamily="2" charset="2"/>
              <a:buChar char="Ø"/>
            </a:pPr>
            <a:r>
              <a:rPr lang="en-US" dirty="0"/>
              <a:t>Provide a link between eating and insulin release. Inadequate function these peptides may lead to type 2 diabetes. </a:t>
            </a:r>
          </a:p>
          <a:p>
            <a:pPr marL="457200" lvl="1" indent="0">
              <a:buNone/>
            </a:pPr>
            <a:endParaRPr lang="en-US" dirty="0"/>
          </a:p>
          <a:p>
            <a:pPr>
              <a:buFont typeface="Wingdings" panose="05000000000000000000" pitchFamily="2" charset="2"/>
              <a:buChar char="Ø"/>
            </a:pPr>
            <a:r>
              <a:rPr lang="en-US" dirty="0"/>
              <a:t>GLP-1 is created in the small intestine from the proglucagon gene in L cells. </a:t>
            </a:r>
          </a:p>
          <a:p>
            <a:pPr>
              <a:buFont typeface="Wingdings" panose="05000000000000000000" pitchFamily="2" charset="2"/>
              <a:buChar char="Ø"/>
            </a:pPr>
            <a:r>
              <a:rPr lang="en-US" dirty="0"/>
              <a:t>GLP-1 allow glucose uptake in muscle &amp; decrease glucose production in the liver; decrease fat mass &amp; improve adipose tissue function, reduces inflammation</a:t>
            </a:r>
          </a:p>
          <a:p>
            <a:pPr marL="0" indent="0">
              <a:buNone/>
            </a:pPr>
            <a:endParaRPr lang="en-US" dirty="0"/>
          </a:p>
          <a:p>
            <a:pPr>
              <a:buFont typeface="Wingdings" panose="05000000000000000000" pitchFamily="2" charset="2"/>
              <a:buChar char="Ø"/>
            </a:pPr>
            <a:r>
              <a:rPr lang="en-US" dirty="0"/>
              <a:t>GIP is created in the small intestine within the K cells. </a:t>
            </a:r>
          </a:p>
          <a:p>
            <a:pPr lvl="1">
              <a:buFont typeface="Wingdings" panose="05000000000000000000" pitchFamily="2" charset="2"/>
              <a:buChar char="Ø"/>
            </a:pPr>
            <a:endParaRPr lang="en-US" dirty="0"/>
          </a:p>
          <a:p>
            <a:pPr marL="0" indent="0">
              <a:buNone/>
            </a:pPr>
            <a:r>
              <a:rPr lang="en-US" dirty="0"/>
              <a:t>	(Lee &amp; Jun, 2014; Nauck, et al, 2021)</a:t>
            </a:r>
          </a:p>
          <a:p>
            <a:pPr>
              <a:buFont typeface="+mj-lt"/>
              <a:buAutoNum type="arabicPeriod"/>
            </a:pPr>
            <a:endParaRPr lang="en-US" dirty="0"/>
          </a:p>
          <a:p>
            <a:pPr marL="457200" lvl="1" indent="0">
              <a:buNone/>
            </a:pPr>
            <a:endParaRPr lang="en-US" dirty="0"/>
          </a:p>
        </p:txBody>
      </p:sp>
    </p:spTree>
    <p:extLst>
      <p:ext uri="{BB962C8B-B14F-4D97-AF65-F5344CB8AC3E}">
        <p14:creationId xmlns:p14="http://schemas.microsoft.com/office/powerpoint/2010/main" val="2908862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5B4340-5DC3-914E-A9C0-16510A383C12}"/>
              </a:ext>
            </a:extLst>
          </p:cNvPr>
          <p:cNvSpPr>
            <a:spLocks noGrp="1"/>
          </p:cNvSpPr>
          <p:nvPr>
            <p:ph type="body" sz="quarter" idx="10"/>
          </p:nvPr>
        </p:nvSpPr>
        <p:spPr>
          <a:xfrm>
            <a:off x="839097" y="477984"/>
            <a:ext cx="11048103" cy="850900"/>
          </a:xfrm>
        </p:spPr>
        <p:txBody>
          <a:bodyPr>
            <a:normAutofit fontScale="77500" lnSpcReduction="20000"/>
          </a:bodyPr>
          <a:lstStyle/>
          <a:p>
            <a:r>
              <a:rPr lang="en-US" u="sng" dirty="0"/>
              <a:t>GLP-1’s and GIP’s: What are they and how do they work?</a:t>
            </a:r>
          </a:p>
        </p:txBody>
      </p:sp>
      <p:sp>
        <p:nvSpPr>
          <p:cNvPr id="4" name="Text Placeholder 3">
            <a:extLst>
              <a:ext uri="{FF2B5EF4-FFF2-40B4-BE49-F238E27FC236}">
                <a16:creationId xmlns:a16="http://schemas.microsoft.com/office/drawing/2014/main" id="{3D6C2E62-F31E-1944-85A5-C1F455D2E894}"/>
              </a:ext>
            </a:extLst>
          </p:cNvPr>
          <p:cNvSpPr>
            <a:spLocks noGrp="1"/>
          </p:cNvSpPr>
          <p:nvPr>
            <p:ph type="body" sz="quarter" idx="11"/>
          </p:nvPr>
        </p:nvSpPr>
        <p:spPr>
          <a:xfrm>
            <a:off x="839097" y="1443211"/>
            <a:ext cx="10827766" cy="4671150"/>
          </a:xfrm>
        </p:spPr>
        <p:txBody>
          <a:bodyPr>
            <a:normAutofit/>
          </a:bodyPr>
          <a:lstStyle/>
          <a:p>
            <a:pPr>
              <a:buFont typeface="Wingdings" panose="05000000000000000000" pitchFamily="2" charset="2"/>
              <a:buChar char="Ø"/>
            </a:pPr>
            <a:r>
              <a:rPr lang="en-US" dirty="0"/>
              <a:t>GLP-1/GIP receptor agonists trigger insulin release, block glucagon secretion, minimize inappropriate glucagon release, slow gastric emptying and  increase early satiety (increase how full you feel after eating). </a:t>
            </a:r>
          </a:p>
          <a:p>
            <a:pPr marL="0" indent="0">
              <a:buNone/>
            </a:pPr>
            <a:endParaRPr lang="en-US" dirty="0"/>
          </a:p>
          <a:p>
            <a:pPr>
              <a:buFont typeface="Wingdings" panose="05000000000000000000" pitchFamily="2" charset="2"/>
              <a:buChar char="Ø"/>
            </a:pPr>
            <a:r>
              <a:rPr lang="en-US" dirty="0"/>
              <a:t>Mechanism of action for prescribed GLP-1’s/GIP’s </a:t>
            </a:r>
          </a:p>
          <a:p>
            <a:pPr lvl="1">
              <a:buFont typeface="Wingdings" panose="05000000000000000000" pitchFamily="2" charset="2"/>
              <a:buChar char="Ø"/>
            </a:pPr>
            <a:r>
              <a:rPr lang="en-US" dirty="0"/>
              <a:t>They mimic the GLP-1/GIP the body naturally produces; therefore, reducing hunger and increasing feelings of fullness resulting in weight loss</a:t>
            </a:r>
          </a:p>
          <a:p>
            <a:pPr marL="457200" lvl="1" indent="0">
              <a:buNone/>
            </a:pPr>
            <a:endParaRPr lang="en-US" dirty="0"/>
          </a:p>
          <a:p>
            <a:pPr lvl="2">
              <a:buFont typeface="Wingdings" panose="05000000000000000000" pitchFamily="2" charset="2"/>
              <a:buChar char="Ø"/>
            </a:pPr>
            <a:r>
              <a:rPr lang="en-US" sz="1600" dirty="0"/>
              <a:t>Greatest weight loss is accomplished in combination with dietary changes</a:t>
            </a:r>
          </a:p>
          <a:p>
            <a:pPr lvl="2">
              <a:buFont typeface="Wingdings" panose="05000000000000000000" pitchFamily="2" charset="2"/>
              <a:buChar char="Ø"/>
            </a:pPr>
            <a:r>
              <a:rPr lang="en-US" sz="1600" dirty="0"/>
              <a:t>Less effective if dietary changes are not made and can lead to more adverse effects</a:t>
            </a:r>
          </a:p>
          <a:p>
            <a:pPr lvl="2">
              <a:buFont typeface="Wingdings" panose="05000000000000000000" pitchFamily="2" charset="2"/>
              <a:buChar char="Ø"/>
            </a:pPr>
            <a:endParaRPr lang="en-US" dirty="0"/>
          </a:p>
          <a:p>
            <a:pPr marL="457200" lvl="1" indent="0">
              <a:buNone/>
            </a:pPr>
            <a:endParaRPr lang="en-US" dirty="0"/>
          </a:p>
          <a:p>
            <a:pPr>
              <a:buFont typeface="Wingdings" panose="05000000000000000000" pitchFamily="2" charset="2"/>
              <a:buChar char="Ø"/>
            </a:pPr>
            <a:endParaRPr lang="en-US" dirty="0"/>
          </a:p>
          <a:p>
            <a:pPr lvl="1">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mj-lt"/>
              <a:buAutoNum type="arabicPeriod"/>
            </a:pPr>
            <a:endParaRPr lang="en-US" dirty="0"/>
          </a:p>
          <a:p>
            <a:pPr marL="457200" lvl="1" indent="0">
              <a:buNone/>
            </a:pPr>
            <a:endParaRPr lang="en-US" dirty="0"/>
          </a:p>
        </p:txBody>
      </p:sp>
    </p:spTree>
    <p:extLst>
      <p:ext uri="{BB962C8B-B14F-4D97-AF65-F5344CB8AC3E}">
        <p14:creationId xmlns:p14="http://schemas.microsoft.com/office/powerpoint/2010/main" val="974270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C80D72-4E01-1242-8C7E-4D41525EA5CB}"/>
              </a:ext>
            </a:extLst>
          </p:cNvPr>
          <p:cNvSpPr>
            <a:spLocks noGrp="1"/>
          </p:cNvSpPr>
          <p:nvPr>
            <p:ph type="body" sz="quarter" idx="10"/>
          </p:nvPr>
        </p:nvSpPr>
        <p:spPr/>
        <p:txBody>
          <a:bodyPr/>
          <a:lstStyle/>
          <a:p>
            <a:pPr algn="ctr"/>
            <a:r>
              <a:rPr lang="en-US" dirty="0"/>
              <a:t>GLP-1 Injectables</a:t>
            </a:r>
          </a:p>
          <a:p>
            <a:endParaRPr lang="en-US" dirty="0"/>
          </a:p>
        </p:txBody>
      </p:sp>
    </p:spTree>
    <p:extLst>
      <p:ext uri="{BB962C8B-B14F-4D97-AF65-F5344CB8AC3E}">
        <p14:creationId xmlns:p14="http://schemas.microsoft.com/office/powerpoint/2010/main" val="3190756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1E04F9-086D-9761-A03C-8835F8FDE792}"/>
              </a:ext>
            </a:extLst>
          </p:cNvPr>
          <p:cNvSpPr>
            <a:spLocks noGrp="1"/>
          </p:cNvSpPr>
          <p:nvPr>
            <p:ph type="body" sz="quarter" idx="10"/>
          </p:nvPr>
        </p:nvSpPr>
        <p:spPr>
          <a:xfrm>
            <a:off x="838200" y="903434"/>
            <a:ext cx="8840638" cy="850900"/>
          </a:xfrm>
        </p:spPr>
        <p:txBody>
          <a:bodyPr>
            <a:normAutofit/>
          </a:bodyPr>
          <a:lstStyle/>
          <a:p>
            <a:r>
              <a:rPr lang="en-US" dirty="0"/>
              <a:t>GLP-1 RA Contraindications</a:t>
            </a:r>
          </a:p>
        </p:txBody>
      </p:sp>
      <p:sp>
        <p:nvSpPr>
          <p:cNvPr id="3" name="Text Placeholder 2">
            <a:extLst>
              <a:ext uri="{FF2B5EF4-FFF2-40B4-BE49-F238E27FC236}">
                <a16:creationId xmlns:a16="http://schemas.microsoft.com/office/drawing/2014/main" id="{9DA558AD-FB97-83F6-85D6-4C26F949E0DE}"/>
              </a:ext>
            </a:extLst>
          </p:cNvPr>
          <p:cNvSpPr>
            <a:spLocks noGrp="1"/>
          </p:cNvSpPr>
          <p:nvPr>
            <p:ph type="body" sz="quarter" idx="11"/>
          </p:nvPr>
        </p:nvSpPr>
        <p:spPr/>
        <p:txBody>
          <a:bodyPr/>
          <a:lstStyle/>
          <a:p>
            <a:r>
              <a:rPr lang="en-US" dirty="0"/>
              <a:t>Personal or family history of medullary thyroid cancer (MTC) </a:t>
            </a:r>
          </a:p>
          <a:p>
            <a:r>
              <a:rPr lang="en-US" dirty="0"/>
              <a:t>Personal or family history of Multiple Endocrine Neoplasia type 2 (MEN)</a:t>
            </a:r>
          </a:p>
          <a:p>
            <a:r>
              <a:rPr lang="en-US" dirty="0"/>
              <a:t>Recent personal history of acute pancreatitis</a:t>
            </a:r>
          </a:p>
          <a:p>
            <a:r>
              <a:rPr lang="en-US" dirty="0"/>
              <a:t>Currently breastfeeding or pregnant. </a:t>
            </a:r>
          </a:p>
          <a:p>
            <a:r>
              <a:rPr lang="en-US" dirty="0"/>
              <a:t>Allergic or hypersensitivity</a:t>
            </a:r>
          </a:p>
          <a:p>
            <a:endParaRPr lang="en-US" dirty="0"/>
          </a:p>
        </p:txBody>
      </p:sp>
    </p:spTree>
    <p:extLst>
      <p:ext uri="{BB962C8B-B14F-4D97-AF65-F5344CB8AC3E}">
        <p14:creationId xmlns:p14="http://schemas.microsoft.com/office/powerpoint/2010/main" val="1943365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1A8F0D-1EE3-0C75-B8B3-50EFA7FC4245}"/>
              </a:ext>
            </a:extLst>
          </p:cNvPr>
          <p:cNvSpPr>
            <a:spLocks noGrp="1"/>
          </p:cNvSpPr>
          <p:nvPr>
            <p:ph type="body" sz="quarter" idx="10"/>
          </p:nvPr>
        </p:nvSpPr>
        <p:spPr>
          <a:xfrm>
            <a:off x="838200" y="903434"/>
            <a:ext cx="10091468" cy="850900"/>
          </a:xfrm>
        </p:spPr>
        <p:txBody>
          <a:bodyPr>
            <a:normAutofit/>
          </a:bodyPr>
          <a:lstStyle/>
          <a:p>
            <a:r>
              <a:rPr lang="en-US" dirty="0"/>
              <a:t>Considerations with GLP-1 RA/GIP</a:t>
            </a:r>
          </a:p>
        </p:txBody>
      </p:sp>
      <p:sp>
        <p:nvSpPr>
          <p:cNvPr id="3" name="Text Placeholder 2">
            <a:extLst>
              <a:ext uri="{FF2B5EF4-FFF2-40B4-BE49-F238E27FC236}">
                <a16:creationId xmlns:a16="http://schemas.microsoft.com/office/drawing/2014/main" id="{C34B5129-CDA4-BB65-C2EB-16B3A7F06F96}"/>
              </a:ext>
            </a:extLst>
          </p:cNvPr>
          <p:cNvSpPr>
            <a:spLocks noGrp="1"/>
          </p:cNvSpPr>
          <p:nvPr>
            <p:ph type="body" sz="quarter" idx="11"/>
          </p:nvPr>
        </p:nvSpPr>
        <p:spPr/>
        <p:txBody>
          <a:bodyPr>
            <a:normAutofit lnSpcReduction="10000"/>
          </a:bodyPr>
          <a:lstStyle/>
          <a:p>
            <a:r>
              <a:rPr lang="en-US" dirty="0"/>
              <a:t>Hypoglycemia with concomitant use of insulin secretagogues ( </a:t>
            </a:r>
            <a:r>
              <a:rPr lang="en-US" dirty="0" err="1"/>
              <a:t>ie</a:t>
            </a:r>
            <a:r>
              <a:rPr lang="en-US" dirty="0"/>
              <a:t>. </a:t>
            </a:r>
            <a:r>
              <a:rPr lang="en-US" dirty="0" err="1"/>
              <a:t>Sulfonyureas</a:t>
            </a:r>
            <a:r>
              <a:rPr lang="en-US" dirty="0"/>
              <a:t> or insulin); consider decreasing insulin doses and stopping sulfonylureas. </a:t>
            </a:r>
          </a:p>
          <a:p>
            <a:r>
              <a:rPr lang="en-US" dirty="0"/>
              <a:t>Stop DPP4 prior to initiating GLP-1</a:t>
            </a:r>
          </a:p>
          <a:p>
            <a:r>
              <a:rPr lang="en-US" dirty="0"/>
              <a:t>Acute Kidney Injuries ( due to potential dehydration from nausea, vomiting, or diarrhea)</a:t>
            </a:r>
          </a:p>
          <a:p>
            <a:r>
              <a:rPr lang="en-US" dirty="0"/>
              <a:t>Gallbladder Disease</a:t>
            </a:r>
          </a:p>
          <a:p>
            <a:r>
              <a:rPr lang="en-US" dirty="0"/>
              <a:t>Gastroparesis ( Greater than 20% delayed emptying, may not want to start GLP-1 due potential GI side effects)</a:t>
            </a:r>
          </a:p>
          <a:p>
            <a:r>
              <a:rPr lang="en-US" dirty="0"/>
              <a:t>Pulmonary Aspiration During General Anesthesia or Deep Sedation (these medications are typically held 1 week prior to a procedure)</a:t>
            </a:r>
          </a:p>
          <a:p>
            <a:r>
              <a:rPr lang="en-US" dirty="0"/>
              <a:t>Monitor for </a:t>
            </a:r>
            <a:r>
              <a:rPr lang="en-US" dirty="0" err="1"/>
              <a:t>Nonarteritic</a:t>
            </a:r>
            <a:r>
              <a:rPr lang="en-US" dirty="0"/>
              <a:t> Anterior Ischemic Optic Neuropathy(NAION) and/or History of diabetic retinopathy</a:t>
            </a:r>
          </a:p>
          <a:p>
            <a:r>
              <a:rPr lang="en-US" dirty="0"/>
              <a:t>Monitor for suicidal ideations while on GLP-1</a:t>
            </a:r>
          </a:p>
          <a:p>
            <a:endParaRPr lang="en-US" dirty="0"/>
          </a:p>
        </p:txBody>
      </p:sp>
    </p:spTree>
    <p:extLst>
      <p:ext uri="{BB962C8B-B14F-4D97-AF65-F5344CB8AC3E}">
        <p14:creationId xmlns:p14="http://schemas.microsoft.com/office/powerpoint/2010/main" val="1032454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903D742D-6EF1-773D-5834-E80A0F4673DF}"/>
              </a:ext>
            </a:extLst>
          </p:cNvPr>
          <p:cNvSpPr>
            <a:spLocks noGrp="1"/>
          </p:cNvSpPr>
          <p:nvPr>
            <p:ph type="body" sz="quarter" idx="10" hasCustomPrompt="1"/>
          </p:nvPr>
        </p:nvSpPr>
        <p:spPr>
          <a:xfrm>
            <a:off x="839096" y="394474"/>
            <a:ext cx="10513808" cy="1366041"/>
          </a:xfrm>
          <a:prstGeom prst="rect">
            <a:avLst/>
          </a:prstGeom>
        </p:spPr>
        <p:txBody>
          <a:bodyPr anchor="ctr">
            <a:normAutofit fontScale="92500" lnSpcReduction="20000"/>
          </a:bodyPr>
          <a:lstStyle>
            <a:lvl1pPr marL="0" indent="0" algn="ctr">
              <a:buNone/>
              <a:defRPr sz="6600" b="1" i="0">
                <a:solidFill>
                  <a:schemeClr val="bg1"/>
                </a:solidFill>
                <a:latin typeface="Arial" panose="020B0604020202020204" pitchFamily="34" charset="0"/>
                <a:cs typeface="Arial" panose="020B0604020202020204" pitchFamily="34" charset="0"/>
              </a:defRPr>
            </a:lvl1pPr>
          </a:lstStyle>
          <a:p>
            <a:pPr lvl="0"/>
            <a:r>
              <a:rPr lang="en-US" sz="5400" u="sng" dirty="0">
                <a:solidFill>
                  <a:schemeClr val="tx1"/>
                </a:solidFill>
              </a:rPr>
              <a:t>Liraglutide</a:t>
            </a:r>
            <a:endParaRPr lang="en-US" sz="5400" dirty="0"/>
          </a:p>
          <a:p>
            <a:pPr lvl="0"/>
            <a:r>
              <a:rPr lang="en-US" sz="5400" dirty="0"/>
              <a:t>”x</a:t>
            </a:r>
          </a:p>
        </p:txBody>
      </p:sp>
      <p:sp>
        <p:nvSpPr>
          <p:cNvPr id="5" name="Text Placeholder 10">
            <a:extLst>
              <a:ext uri="{FF2B5EF4-FFF2-40B4-BE49-F238E27FC236}">
                <a16:creationId xmlns:a16="http://schemas.microsoft.com/office/drawing/2014/main" id="{C18FB36E-8BF0-ED4C-4B56-89D935D828A9}"/>
              </a:ext>
            </a:extLst>
          </p:cNvPr>
          <p:cNvSpPr>
            <a:spLocks noGrp="1"/>
          </p:cNvSpPr>
          <p:nvPr>
            <p:ph type="body" sz="quarter" idx="11" hasCustomPrompt="1"/>
          </p:nvPr>
        </p:nvSpPr>
        <p:spPr>
          <a:xfrm>
            <a:off x="942975" y="2522654"/>
            <a:ext cx="5153025" cy="3745735"/>
          </a:xfrm>
          <a:prstGeom prst="rect">
            <a:avLst/>
          </a:prstGeom>
        </p:spPr>
        <p:txBody>
          <a:bodyPr anchor="ctr">
            <a:normAutofit fontScale="77500" lnSpcReduction="20000"/>
          </a:bodyPr>
          <a:lstStyle>
            <a:lvl1pPr marL="0" indent="0" algn="ctr">
              <a:buNone/>
              <a:defRPr sz="4400" b="0" i="0" baseline="0">
                <a:solidFill>
                  <a:schemeClr val="bg1"/>
                </a:solidFill>
                <a:latin typeface="+mn-lt"/>
                <a:cs typeface="Arial" panose="020B0604020202020204" pitchFamily="34" charset="0"/>
              </a:defRPr>
            </a:lvl1pPr>
          </a:lstStyle>
          <a:p>
            <a:pPr lvl="0"/>
            <a:r>
              <a:rPr lang="en-US" sz="3300" u="sng" dirty="0" err="1">
                <a:solidFill>
                  <a:schemeClr val="tx1"/>
                </a:solidFill>
                <a:latin typeface="Arial" panose="020B0604020202020204" pitchFamily="34" charset="0"/>
              </a:rPr>
              <a:t>Saxenda</a:t>
            </a:r>
            <a:endParaRPr lang="en-US" sz="3300" u="sng" dirty="0">
              <a:latin typeface="Arial" panose="020B0604020202020204" pitchFamily="34" charset="0"/>
            </a:endParaRPr>
          </a:p>
          <a:p>
            <a:pPr marL="457200" lvl="0" indent="-457200" algn="l">
              <a:buFont typeface="Wingdings" panose="05000000000000000000" pitchFamily="2" charset="2"/>
              <a:buChar char="Ø"/>
            </a:pPr>
            <a:r>
              <a:rPr lang="en-US" sz="2800" dirty="0">
                <a:solidFill>
                  <a:schemeClr val="tx1"/>
                </a:solidFill>
                <a:latin typeface="Arial" panose="020B0604020202020204" pitchFamily="34" charset="0"/>
              </a:rPr>
              <a:t>Prescribed as an AOM (anti-obesity medication).</a:t>
            </a:r>
          </a:p>
          <a:p>
            <a:pPr marL="457200" lvl="0" indent="-457200" algn="l">
              <a:buFont typeface="Wingdings" panose="05000000000000000000" pitchFamily="2" charset="2"/>
              <a:buChar char="Ø"/>
            </a:pPr>
            <a:r>
              <a:rPr lang="en-US" sz="2800" dirty="0">
                <a:solidFill>
                  <a:schemeClr val="tx1"/>
                </a:solidFill>
                <a:latin typeface="Arial" panose="020B0604020202020204" pitchFamily="34" charset="0"/>
              </a:rPr>
              <a:t>Approved at age 12 and up (insurance coverage varies depending if there is a AOM rider)</a:t>
            </a:r>
          </a:p>
          <a:p>
            <a:pPr marL="457200" lvl="0" indent="-457200" algn="l">
              <a:buFont typeface="Wingdings" panose="05000000000000000000" pitchFamily="2" charset="2"/>
              <a:buChar char="Ø"/>
            </a:pPr>
            <a:r>
              <a:rPr lang="en-US" sz="2800" dirty="0">
                <a:solidFill>
                  <a:schemeClr val="tx1"/>
                </a:solidFill>
                <a:latin typeface="Arial" panose="020B0604020202020204" pitchFamily="34" charset="0"/>
              </a:rPr>
              <a:t>Adults: Prescribe if BMI &gt;27 w/ 1 comorbidity or BMI &gt;30</a:t>
            </a:r>
          </a:p>
          <a:p>
            <a:pPr marL="457200" lvl="0" indent="-457200" algn="l">
              <a:buFont typeface="Wingdings" panose="05000000000000000000" pitchFamily="2" charset="2"/>
              <a:buChar char="Ø"/>
            </a:pPr>
            <a:r>
              <a:rPr lang="en-US" sz="2800" dirty="0">
                <a:solidFill>
                  <a:schemeClr val="tx1"/>
                </a:solidFill>
                <a:latin typeface="Arial" panose="020B0604020202020204" pitchFamily="34" charset="0"/>
              </a:rPr>
              <a:t>Medicare does not yet cover for any reason</a:t>
            </a:r>
          </a:p>
          <a:p>
            <a:pPr marL="457200" lvl="0" indent="-457200" algn="l">
              <a:buFont typeface="Wingdings" panose="05000000000000000000" pitchFamily="2" charset="2"/>
              <a:buChar char="Ø"/>
            </a:pPr>
            <a:endParaRPr lang="en-US" sz="2800" dirty="0">
              <a:latin typeface="Arial" panose="020B0604020202020204" pitchFamily="34" charset="0"/>
            </a:endParaRPr>
          </a:p>
        </p:txBody>
      </p:sp>
      <p:sp>
        <p:nvSpPr>
          <p:cNvPr id="3" name="Text Placeholder 10">
            <a:extLst>
              <a:ext uri="{FF2B5EF4-FFF2-40B4-BE49-F238E27FC236}">
                <a16:creationId xmlns:a16="http://schemas.microsoft.com/office/drawing/2014/main" id="{BF96C6B7-56FD-0431-BAB0-7E77EBB03E9A}"/>
              </a:ext>
            </a:extLst>
          </p:cNvPr>
          <p:cNvSpPr txBox="1">
            <a:spLocks/>
          </p:cNvSpPr>
          <p:nvPr/>
        </p:nvSpPr>
        <p:spPr>
          <a:xfrm>
            <a:off x="6199881" y="2598249"/>
            <a:ext cx="5478000" cy="2935423"/>
          </a:xfrm>
          <a:prstGeom prst="rect">
            <a:avLst/>
          </a:prstGeom>
        </p:spPr>
        <p:txBody>
          <a:bodyPr vert="horz" lIns="91440" tIns="45720" rIns="91440" bIns="45720" rtlCol="0" anchor="ctr">
            <a:normAutofit fontScale="77500" lnSpcReduction="20000"/>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4400" b="0" i="0" kern="1200" baseline="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16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2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solidFill>
                  <a:schemeClr val="tx1"/>
                </a:solidFill>
                <a:latin typeface="Arial" panose="020B0604020202020204" pitchFamily="34" charset="0"/>
              </a:rPr>
              <a:t>     </a:t>
            </a:r>
            <a:r>
              <a:rPr lang="en-US" sz="3100" u="sng" dirty="0">
                <a:solidFill>
                  <a:schemeClr val="tx1"/>
                </a:solidFill>
                <a:latin typeface="Arial" panose="020B0604020202020204" pitchFamily="34" charset="0"/>
              </a:rPr>
              <a:t>Victoza</a:t>
            </a:r>
            <a:endParaRPr lang="en-US" sz="3100" dirty="0">
              <a:latin typeface="Arial" panose="020B0604020202020204" pitchFamily="34" charset="0"/>
            </a:endParaRPr>
          </a:p>
          <a:p>
            <a:pPr marL="457200" indent="-457200" algn="l">
              <a:buFont typeface="Wingdings" panose="05000000000000000000" pitchFamily="2" charset="2"/>
              <a:buChar char="Ø"/>
            </a:pPr>
            <a:r>
              <a:rPr lang="en-US" sz="2600" dirty="0">
                <a:solidFill>
                  <a:schemeClr val="tx1"/>
                </a:solidFill>
                <a:latin typeface="Arial" panose="020B0604020202020204" pitchFamily="34" charset="0"/>
              </a:rPr>
              <a:t>Prescribed in adjunction to diet &amp; exercise to improve glycemic control in adults and pediatric patients age 10 and older with Type 2 Diabetes Mellitus</a:t>
            </a:r>
            <a:endParaRPr lang="en-US" sz="2600" dirty="0">
              <a:latin typeface="Arial" panose="020B0604020202020204" pitchFamily="34" charset="0"/>
            </a:endParaRPr>
          </a:p>
          <a:p>
            <a:pPr marL="457200" indent="-457200" algn="l">
              <a:buFont typeface="Wingdings" panose="05000000000000000000" pitchFamily="2" charset="2"/>
              <a:buChar char="Ø"/>
            </a:pPr>
            <a:r>
              <a:rPr lang="en-US" sz="2600" dirty="0">
                <a:solidFill>
                  <a:schemeClr val="tx1"/>
                </a:solidFill>
                <a:latin typeface="Arial" panose="020B0604020202020204" pitchFamily="34" charset="0"/>
              </a:rPr>
              <a:t>Insurance will NOT approve for weight loss or prediabetes</a:t>
            </a:r>
          </a:p>
          <a:p>
            <a:pPr marL="457200" indent="-457200" algn="l">
              <a:buFont typeface="Wingdings" panose="05000000000000000000" pitchFamily="2" charset="2"/>
              <a:buChar char="Ø"/>
            </a:pPr>
            <a:endParaRPr lang="en-US" sz="2600" dirty="0">
              <a:solidFill>
                <a:schemeClr val="tx1"/>
              </a:solidFill>
              <a:latin typeface="Arial" panose="020B0604020202020204" pitchFamily="34" charset="0"/>
            </a:endParaRPr>
          </a:p>
          <a:p>
            <a:pPr algn="l"/>
            <a:r>
              <a:rPr lang="en-US" sz="2400" dirty="0">
                <a:latin typeface="Arial" panose="020B0604020202020204" pitchFamily="34" charset="0"/>
              </a:rPr>
              <a:t>l </a:t>
            </a:r>
            <a:r>
              <a:rPr lang="en-US" sz="2800" dirty="0">
                <a:latin typeface="Arial" panose="020B0604020202020204" pitchFamily="34" charset="0"/>
              </a:rPr>
              <a:t>Author Name Here</a:t>
            </a:r>
          </a:p>
        </p:txBody>
      </p:sp>
      <p:sp>
        <p:nvSpPr>
          <p:cNvPr id="6" name="TextBox 5">
            <a:extLst>
              <a:ext uri="{FF2B5EF4-FFF2-40B4-BE49-F238E27FC236}">
                <a16:creationId xmlns:a16="http://schemas.microsoft.com/office/drawing/2014/main" id="{8F6A05F5-50FA-FA33-9525-B1C0F0106E7C}"/>
              </a:ext>
            </a:extLst>
          </p:cNvPr>
          <p:cNvSpPr txBox="1"/>
          <p:nvPr/>
        </p:nvSpPr>
        <p:spPr>
          <a:xfrm>
            <a:off x="839096" y="1324328"/>
            <a:ext cx="10673530" cy="1015663"/>
          </a:xfrm>
          <a:prstGeom prst="rect">
            <a:avLst/>
          </a:prstGeom>
          <a:noFill/>
        </p:spPr>
        <p:txBody>
          <a:bodyPr wrap="square" rtlCol="0">
            <a:spAutoFit/>
          </a:bodyPr>
          <a:lstStyle/>
          <a:p>
            <a:pPr marL="285750" indent="-285750" algn="ctr">
              <a:buFont typeface="Wingdings" panose="05000000000000000000" pitchFamily="2" charset="2"/>
              <a:buChar char="Ø"/>
            </a:pPr>
            <a:r>
              <a:rPr lang="en-US" sz="2000" dirty="0"/>
              <a:t>Brand names: </a:t>
            </a:r>
            <a:r>
              <a:rPr lang="en-US" sz="2000" dirty="0" err="1"/>
              <a:t>Saxenda</a:t>
            </a:r>
            <a:r>
              <a:rPr lang="en-US" sz="2000" dirty="0"/>
              <a:t> (AOM) and Victoza (Type 2 Diabetes Mellitus)</a:t>
            </a:r>
          </a:p>
          <a:p>
            <a:pPr marL="285750" indent="-285750" algn="ctr">
              <a:buFont typeface="Wingdings" panose="05000000000000000000" pitchFamily="2" charset="2"/>
              <a:buChar char="Ø"/>
            </a:pPr>
            <a:r>
              <a:rPr lang="en-US" sz="2000" dirty="0"/>
              <a:t>Manufactured by Novo Nordisk, once-daily injections</a:t>
            </a:r>
          </a:p>
          <a:p>
            <a:pPr marL="285750" indent="-285750" algn="ctr">
              <a:buFont typeface="Wingdings" panose="05000000000000000000" pitchFamily="2" charset="2"/>
              <a:buChar char="Ø"/>
            </a:pPr>
            <a:r>
              <a:rPr lang="en-US" sz="2000" dirty="0"/>
              <a:t>Both are multi-dose pens</a:t>
            </a:r>
          </a:p>
        </p:txBody>
      </p:sp>
    </p:spTree>
    <p:extLst>
      <p:ext uri="{BB962C8B-B14F-4D97-AF65-F5344CB8AC3E}">
        <p14:creationId xmlns:p14="http://schemas.microsoft.com/office/powerpoint/2010/main" val="867605488"/>
      </p:ext>
    </p:extLst>
  </p:cSld>
  <p:clrMapOvr>
    <a:masterClrMapping/>
  </p:clrMapOvr>
</p:sld>
</file>

<file path=ppt/theme/theme1.xml><?xml version="1.0" encoding="utf-8"?>
<a:theme xmlns:a="http://schemas.openxmlformats.org/drawingml/2006/main" name="Office Theme">
  <a:themeElements>
    <a:clrScheme name="Custom 4">
      <a:dk1>
        <a:srgbClr val="000000"/>
      </a:dk1>
      <a:lt1>
        <a:srgbClr val="FFFFFF"/>
      </a:lt1>
      <a:dk2>
        <a:srgbClr val="F8EDF6"/>
      </a:dk2>
      <a:lt2>
        <a:srgbClr val="E7E6E6"/>
      </a:lt2>
      <a:accent1>
        <a:srgbClr val="A8AD00"/>
      </a:accent1>
      <a:accent2>
        <a:srgbClr val="006171"/>
      </a:accent2>
      <a:accent3>
        <a:srgbClr val="009CBD"/>
      </a:accent3>
      <a:accent4>
        <a:srgbClr val="485CC7"/>
      </a:accent4>
      <a:accent5>
        <a:srgbClr val="515151"/>
      </a:accent5>
      <a:accent6>
        <a:srgbClr val="F8EDF6"/>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E7C9AC3BEA3D49B302D6A474A6D441" ma:contentTypeVersion="15" ma:contentTypeDescription="Create a new document." ma:contentTypeScope="" ma:versionID="e3fdbe0451d0f19178f9015791f6cd45">
  <xsd:schema xmlns:xsd="http://www.w3.org/2001/XMLSchema" xmlns:xs="http://www.w3.org/2001/XMLSchema" xmlns:p="http://schemas.microsoft.com/office/2006/metadata/properties" xmlns:ns3="9b9d5834-65dd-4ea7-97df-1f168c1a02d4" xmlns:ns4="042a00e2-7a17-474b-b537-df8e53874480" targetNamespace="http://schemas.microsoft.com/office/2006/metadata/properties" ma:root="true" ma:fieldsID="3ed883b82a731cce5187b875b41bea88" ns3:_="" ns4:_="">
    <xsd:import namespace="9b9d5834-65dd-4ea7-97df-1f168c1a02d4"/>
    <xsd:import namespace="042a00e2-7a17-474b-b537-df8e5387448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_activity" minOccurs="0"/>
                <xsd:element ref="ns4:SharedWithUsers" minOccurs="0"/>
                <xsd:element ref="ns4:SharedWithDetails" minOccurs="0"/>
                <xsd:element ref="ns4:SharingHintHash" minOccurs="0"/>
                <xsd:element ref="ns3:MediaServiceObjectDetectorVersions" minOccurs="0"/>
                <xsd:element ref="ns3:MediaServiceSearchProperties" minOccurs="0"/>
                <xsd:element ref="ns3:MediaServiceDateTaken"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9d5834-65dd-4ea7-97df-1f168c1a02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2"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2a00e2-7a17-474b-b537-df8e5387448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9b9d5834-65dd-4ea7-97df-1f168c1a02d4" xsi:nil="true"/>
  </documentManagement>
</p:properties>
</file>

<file path=customXml/itemProps1.xml><?xml version="1.0" encoding="utf-8"?>
<ds:datastoreItem xmlns:ds="http://schemas.openxmlformats.org/officeDocument/2006/customXml" ds:itemID="{B1E7BC7F-5CFF-4754-BBCC-F337461C1C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9d5834-65dd-4ea7-97df-1f168c1a02d4"/>
    <ds:schemaRef ds:uri="042a00e2-7a17-474b-b537-df8e538744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7DC9E2-D4A1-46F6-AB35-4FE6B9AE9EFC}">
  <ds:schemaRefs>
    <ds:schemaRef ds:uri="http://schemas.microsoft.com/sharepoint/v3/contenttype/forms"/>
  </ds:schemaRefs>
</ds:datastoreItem>
</file>

<file path=customXml/itemProps3.xml><?xml version="1.0" encoding="utf-8"?>
<ds:datastoreItem xmlns:ds="http://schemas.openxmlformats.org/officeDocument/2006/customXml" ds:itemID="{88F51421-9BF4-46C9-8820-7F80C1BEF32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9b9d5834-65dd-4ea7-97df-1f168c1a02d4"/>
    <ds:schemaRef ds:uri="042a00e2-7a17-474b-b537-df8e5387448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4874</TotalTime>
  <Words>2079</Words>
  <Application>Microsoft Office PowerPoint</Application>
  <PresentationFormat>Widescreen</PresentationFormat>
  <Paragraphs>217</Paragraphs>
  <Slides>24</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Aptos</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Molly Vimont</dc:creator>
  <cp:lastModifiedBy>Annette McVey</cp:lastModifiedBy>
  <cp:revision>148</cp:revision>
  <cp:lastPrinted>2024-09-04T19:31:06Z</cp:lastPrinted>
  <dcterms:created xsi:type="dcterms:W3CDTF">2020-05-01T21:33:22Z</dcterms:created>
  <dcterms:modified xsi:type="dcterms:W3CDTF">2025-11-14T16:50:09Z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0x01010020E7C9AC3BEA3D49B302D6A474A6D441</vt:lpwstr>
  </property>
</Properties>
</file>