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6" r:id="rId3"/>
    <p:sldId id="263" r:id="rId4"/>
    <p:sldId id="257" r:id="rId5"/>
    <p:sldId id="272" r:id="rId6"/>
    <p:sldId id="273" r:id="rId7"/>
    <p:sldId id="270" r:id="rId8"/>
    <p:sldId id="271" r:id="rId9"/>
    <p:sldId id="259" r:id="rId10"/>
    <p:sldId id="268" r:id="rId11"/>
    <p:sldId id="269" r:id="rId12"/>
    <p:sldId id="260" r:id="rId13"/>
    <p:sldId id="261" r:id="rId14"/>
    <p:sldId id="262" r:id="rId15"/>
    <p:sldId id="274" r:id="rId16"/>
    <p:sldId id="275" r:id="rId17"/>
    <p:sldId id="267" r:id="rId18"/>
    <p:sldId id="264"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651" autoAdjust="0"/>
  </p:normalViewPr>
  <p:slideViewPr>
    <p:cSldViewPr snapToGrid="0">
      <p:cViewPr varScale="1">
        <p:scale>
          <a:sx n="65" d="100"/>
          <a:sy n="65" d="100"/>
        </p:scale>
        <p:origin x="23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Results</c:v>
                </c:pt>
              </c:strCache>
            </c:strRef>
          </c:tx>
          <c:spPr>
            <a:solidFill>
              <a:srgbClr val="7030A0"/>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DB65-4DFE-BD3F-560C1AB8E22E}"/>
              </c:ext>
            </c:extLst>
          </c:dPt>
          <c:dPt>
            <c:idx val="1"/>
            <c:invertIfNegative val="0"/>
            <c:bubble3D val="0"/>
            <c:spPr>
              <a:solidFill>
                <a:srgbClr val="FF0000"/>
              </a:solidFill>
              <a:ln>
                <a:noFill/>
              </a:ln>
              <a:effectLst/>
            </c:spPr>
            <c:extLst>
              <c:ext xmlns:c16="http://schemas.microsoft.com/office/drawing/2014/chart" uri="{C3380CC4-5D6E-409C-BE32-E72D297353CC}">
                <c16:uniqueId val="{00000003-DB65-4DFE-BD3F-560C1AB8E22E}"/>
              </c:ext>
            </c:extLst>
          </c:dPt>
          <c:dPt>
            <c:idx val="2"/>
            <c:invertIfNegative val="0"/>
            <c:bubble3D val="0"/>
            <c:spPr>
              <a:solidFill>
                <a:srgbClr val="00B0F0"/>
              </a:solidFill>
              <a:ln>
                <a:noFill/>
              </a:ln>
              <a:effectLst/>
            </c:spPr>
            <c:extLst>
              <c:ext xmlns:c16="http://schemas.microsoft.com/office/drawing/2014/chart" uri="{C3380CC4-5D6E-409C-BE32-E72D297353CC}">
                <c16:uniqueId val="{00000005-DB65-4DFE-BD3F-560C1AB8E22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Negative</c:v>
                </c:pt>
                <c:pt idx="1">
                  <c:v>Positive </c:v>
                </c:pt>
                <c:pt idx="2">
                  <c:v>Pending</c:v>
                </c:pt>
              </c:strCache>
            </c:strRef>
          </c:cat>
          <c:val>
            <c:numRef>
              <c:f>Sheet1!$B$2:$B$4</c:f>
              <c:numCache>
                <c:formatCode>0%</c:formatCode>
                <c:ptCount val="3"/>
                <c:pt idx="0">
                  <c:v>0.2</c:v>
                </c:pt>
                <c:pt idx="1">
                  <c:v>0.01</c:v>
                </c:pt>
                <c:pt idx="2">
                  <c:v>0.79</c:v>
                </c:pt>
              </c:numCache>
            </c:numRef>
          </c:val>
          <c:extLst>
            <c:ext xmlns:c16="http://schemas.microsoft.com/office/drawing/2014/chart" uri="{C3380CC4-5D6E-409C-BE32-E72D297353CC}">
              <c16:uniqueId val="{00000006-DB65-4DFE-BD3F-560C1AB8E22E}"/>
            </c:ext>
          </c:extLst>
        </c:ser>
        <c:dLbls>
          <c:dLblPos val="outEnd"/>
          <c:showLegendKey val="0"/>
          <c:showVal val="1"/>
          <c:showCatName val="0"/>
          <c:showSerName val="0"/>
          <c:showPercent val="0"/>
          <c:showBubbleSize val="0"/>
        </c:dLbls>
        <c:gapWidth val="219"/>
        <c:overlap val="-27"/>
        <c:axId val="1100469104"/>
        <c:axId val="1100468272"/>
      </c:barChart>
      <c:catAx>
        <c:axId val="110046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468272"/>
        <c:crosses val="autoZero"/>
        <c:auto val="1"/>
        <c:lblAlgn val="ctr"/>
        <c:lblOffset val="100"/>
        <c:noMultiLvlLbl val="0"/>
      </c:catAx>
      <c:valAx>
        <c:axId val="110046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46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BD7F0-92A5-48EE-AFEF-37FA1B01D940}"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D5784-A62E-4980-B7AF-946DB53BB770}" type="slidenum">
              <a:rPr lang="en-US" smtClean="0"/>
              <a:t>‹#›</a:t>
            </a:fld>
            <a:endParaRPr lang="en-US"/>
          </a:p>
        </p:txBody>
      </p:sp>
    </p:spTree>
    <p:extLst>
      <p:ext uri="{BB962C8B-B14F-4D97-AF65-F5344CB8AC3E}">
        <p14:creationId xmlns:p14="http://schemas.microsoft.com/office/powerpoint/2010/main" val="91690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cas-proxyweb.mcas.ms/certificate-checker?login=false&amp;originalUrl=https%3A%2F%2Facsjournals.onlinelibrary.wiley.com.mcas.ms%2Fdoi%2F10.1002%2Fcncr.29336%3FMcasTsid%3D20893&amp;McasCSRF=ac072dc0a20d80f4adc0bb7ef651fc0f3f9eb95fb4e0eebf28f220aa2089073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imes New Roman" panose="02020603050405020304" pitchFamily="18" charset="0"/>
                <a:cs typeface="Times New Roman" panose="02020603050405020304" pitchFamily="18" charset="0"/>
              </a:rPr>
              <a:t>Hello. We are with the UVA Health Cancer Screening Program. Our program is new with the cancer center in the past 1.5 years. We would like to thank Irene Rader with the Mid Atlantic Society of Gastroenterology for inviting us to speak today. **Get Christi’s input**</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I am Brandi Teel, BSN, RN, OCN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 am an oncology nurse with over 20 years' experience caring for patients through every stage of their cancer journey.  I am a board certified OCN, and have specialized in chemotherapy/immunotherapy  administration, symptom management, and patient education.  Currently working to reduce barriers to cancer screening.  I am passionate about delivering compassionate, evidence-based care and empowering patients and families with the knowledge and support they need.</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I am Dakota Clemmons MSN, 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am an RN Care Coordinator with a background in ICU and Emergency/Trauma nursing and 10 years in oncology nursing, primarily specializing in women’s health and gynecologic cancers.  I currently work in cancer screening, equipping patients and their families with knowledge and resources to empower them with choices that fit their diverse needs for cancer screening. I have a passion for bringing cancer screening to patients where they live, eliminating barriers to quality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Brandi: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Several months ago, it was brought to our team’s attention that there is a significant backlog in  screening colonoscopy scheduling. Our team was brought in to assist the GI/endo team with facilitating colorectal cancer screening for patient’s of average risk. A quality improvement project was developed to utilize oncology nurse navigation to improve access to colorectal cancer screening through the use of stool based testing.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AD5784-A62E-4980-B7AF-946DB53BB770}" type="slidenum">
              <a:rPr lang="en-US" smtClean="0"/>
              <a:t>1</a:t>
            </a:fld>
            <a:endParaRPr lang="en-US"/>
          </a:p>
        </p:txBody>
      </p:sp>
    </p:spTree>
    <p:extLst>
      <p:ext uri="{BB962C8B-B14F-4D97-AF65-F5344CB8AC3E}">
        <p14:creationId xmlns:p14="http://schemas.microsoft.com/office/powerpoint/2010/main" val="216396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Dakota: </a:t>
            </a:r>
          </a:p>
          <a:p>
            <a:r>
              <a:rPr lang="en-US" b="0" dirty="0">
                <a:latin typeface="Times New Roman" panose="02020603050405020304" pitchFamily="18" charset="0"/>
                <a:cs typeface="Times New Roman" panose="02020603050405020304" pitchFamily="18" charset="0"/>
              </a:rPr>
              <a:t>Our screening program utilizes FIT and Cologuard as stool based testing options. </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research published in the New England Journal of Medicine, compared side by side, FIT has 74% sensitivity for colorectal cancer detection while Cologuard has 92% sensitivity.  In the detection of advanced adenoma, Cologuard showed a 42% sensitivity compared to a 24% sensitivity with FIT testing. </a:t>
            </a:r>
          </a:p>
          <a:p>
            <a:endParaRPr lang="en-US" dirty="0"/>
          </a:p>
        </p:txBody>
      </p:sp>
      <p:sp>
        <p:nvSpPr>
          <p:cNvPr id="4" name="Slide Number Placeholder 3"/>
          <p:cNvSpPr>
            <a:spLocks noGrp="1"/>
          </p:cNvSpPr>
          <p:nvPr>
            <p:ph type="sldNum" sz="quarter" idx="5"/>
          </p:nvPr>
        </p:nvSpPr>
        <p:spPr/>
        <p:txBody>
          <a:bodyPr/>
          <a:lstStyle/>
          <a:p>
            <a:fld id="{55AD5784-A62E-4980-B7AF-946DB53BB770}" type="slidenum">
              <a:rPr lang="en-US" smtClean="0"/>
              <a:t>10</a:t>
            </a:fld>
            <a:endParaRPr lang="en-US"/>
          </a:p>
        </p:txBody>
      </p:sp>
    </p:spTree>
    <p:extLst>
      <p:ext uri="{BB962C8B-B14F-4D97-AF65-F5344CB8AC3E}">
        <p14:creationId xmlns:p14="http://schemas.microsoft.com/office/powerpoint/2010/main" val="207419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Dakota: </a:t>
            </a:r>
          </a:p>
          <a:p>
            <a:r>
              <a:rPr lang="en-US" b="0" dirty="0">
                <a:latin typeface="Times New Roman" panose="02020603050405020304" pitchFamily="18" charset="0"/>
                <a:cs typeface="Times New Roman" panose="02020603050405020304" pitchFamily="18" charset="0"/>
              </a:rPr>
              <a:t>The higher sensitivity of the Cologuard test makes it the preferred option for stool based colorectal cancer screening. Cologuard detects 11 different biomarkers while FIT detects 1 biomarker. FIT looks for blood in the stool only while Cologuard detects altered DNA along with blood in the stool.  FIT detects hemoglobin from polyps or lesions that bleed intermittently while Cologuard detects biomarkers that are continuously shed into the stool.  FIT is less effective in the detection of proximal cancers compared to Cologuard which has been consistent in detection of left and right sided cancers. </a:t>
            </a:r>
          </a:p>
        </p:txBody>
      </p:sp>
      <p:sp>
        <p:nvSpPr>
          <p:cNvPr id="4" name="Slide Number Placeholder 3"/>
          <p:cNvSpPr>
            <a:spLocks noGrp="1"/>
          </p:cNvSpPr>
          <p:nvPr>
            <p:ph type="sldNum" sz="quarter" idx="5"/>
          </p:nvPr>
        </p:nvSpPr>
        <p:spPr/>
        <p:txBody>
          <a:bodyPr/>
          <a:lstStyle/>
          <a:p>
            <a:fld id="{55AD5784-A62E-4980-B7AF-946DB53BB770}" type="slidenum">
              <a:rPr lang="en-US" smtClean="0"/>
              <a:t>11</a:t>
            </a:fld>
            <a:endParaRPr lang="en-US"/>
          </a:p>
        </p:txBody>
      </p:sp>
    </p:spTree>
    <p:extLst>
      <p:ext uri="{BB962C8B-B14F-4D97-AF65-F5344CB8AC3E}">
        <p14:creationId xmlns:p14="http://schemas.microsoft.com/office/powerpoint/2010/main" val="332255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Brandi:  </a:t>
            </a:r>
            <a:r>
              <a:rPr lang="en-US" sz="1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No one person or team can fix this issue. In response to increased demand for screening colonoscopy at UVA Health, the Cancer Center has been entrusted with the work of improving access to cancer screening. However, colorectal cancer screening impacts many areas of the healthcare system to include GI/endoscopy and primary care, where screening is initiated. By collaborating with team members in all of these areas, we explored the development of a clinical pathway to reduce appointment wait times and offer appropriate alternative screening options for patients of average risk. A clinical pathway was implemented, incorporating oncology nurse navigation, with the goal of improving access to timely colorectal cancer screening.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AD5784-A62E-4980-B7AF-946DB53BB770}" type="slidenum">
              <a:rPr lang="en-US" smtClean="0"/>
              <a:t>12</a:t>
            </a:fld>
            <a:endParaRPr lang="en-US"/>
          </a:p>
        </p:txBody>
      </p:sp>
    </p:spTree>
    <p:extLst>
      <p:ext uri="{BB962C8B-B14F-4D97-AF65-F5344CB8AC3E}">
        <p14:creationId xmlns:p14="http://schemas.microsoft.com/office/powerpoint/2010/main" val="2452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Brandi: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 multidisciplinary workgroup was formed, including GI/endo nurses, gastroenterologists, cancer screening RNCCs, dedicated cancer screening APP, project coordinators, and directors.  This team collaborated to create a clinical pathway aligned with the electronic medical record. The electronic medical record at UVA Health is Epic.  The pathway was designed to triage patients to an appropriate screening modality, beginning with internal patients who had been waiting the longest for screening colonoscopy. The workgroup established role delineation, developed patient-facing scripting, developed a depot for eligible patient referrals, and created a process to identify patients and track results. Prior to inhiation, this process change was introduced to the medical directors for the primary clinics. Oncology nurse navigators contacted patients to provide education about screening options, initiated the patient-selected screening modality, tracked results, and then reported the results to the referring provider and the patient. For patients with positive screening results, the nurse navigators expedited diagnostic testing and facilitated the transition to cancer care when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As seen on the slide, a workflow was developed and approved by the multidisciplinary team. The GI/Endo nurses review the colonoscopy referrals to determine if patient is eligible for stool based testing.  If patient is not eligible, the GI nurses will schedule the patient for colonoscopy.  If the patient is eligible for stool based testing, the GI nurses will send referral to the stool based testing screening depot. The cancer screening RNCC contacts patients in this depot, offering them stool based testing as an alternative to colonoscopy. If patients decline stool based testing, the RNCC documents the patient discussion and returns the referral back to the GI nurse for colonoscopy scheduling. If the patient does accept stool based testing, the cancer screening RNCC closes the colonoscopy order and pends order to dedicated cancer screening APP, offloading this from the referring provider. RNCC follows up with the patient to confirm that the kit has been received and to assess for any barriers to completion of the kit. Once the kit has been returned, the RNCC tracks the results. If results are negative, the RNCC sends results letter to referring provider and the patient.  This letter includes the results and when the next test is due.  The RNCC calls the patient to discuss results and next testing date.  If the results are positive, the RNCC pends diagnostic colonoscopy order to the cancer screening APP. The cancer screening APP calls the patient to discuss results and next steps. Once the patient is notified of the positive results, the RNCC sends a results letter to patient and referring provider.  The RNCC continues to track the patient for a cancer diagnosis and navigational needs.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AD5784-A62E-4980-B7AF-946DB53BB770}" type="slidenum">
              <a:rPr lang="en-US" smtClean="0"/>
              <a:t>13</a:t>
            </a:fld>
            <a:endParaRPr lang="en-US"/>
          </a:p>
        </p:txBody>
      </p:sp>
    </p:spTree>
    <p:extLst>
      <p:ext uri="{BB962C8B-B14F-4D97-AF65-F5344CB8AC3E}">
        <p14:creationId xmlns:p14="http://schemas.microsoft.com/office/powerpoint/2010/main" val="2400814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Dakota: </a:t>
            </a:r>
          </a:p>
          <a:p>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The clinical pathway was developed and initiated in March 2025 and remains in active implementation. These graphs are reflective of data from March 2025-September 2025.  </a:t>
            </a:r>
          </a:p>
          <a:p>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The total number of referrals for that time frame was 384. </a:t>
            </a:r>
          </a:p>
          <a:p>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External provider referrals totaled 34 and were excluded from the data.</a:t>
            </a:r>
          </a:p>
          <a:p>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In addition, 21 patients were inappropriate referrals to the screening depot, meaning they were ineligible for various reasons. </a:t>
            </a:r>
          </a:p>
          <a:p>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Also, 50 patients were unable to be reached and therefore excluded from this data as well. </a:t>
            </a:r>
          </a:p>
          <a:p>
            <a:endPar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This left a referral count of 279.  The blue portion of the pie chart shows that 234 patients, or 84%, were interested in stool based testing and had colonoscopy orders converted to either Cologuard or FIT testing.</a:t>
            </a:r>
          </a:p>
          <a:p>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The orange portion of the pie chart shows that 45 patients, 16%, declined stool based testing.   </a:t>
            </a:r>
          </a:p>
          <a:p>
            <a:endPar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Results of the patients whose orders were converted to stool based testing are shown on bar graph. Twenty percent were negative, 1% were positive, and 79% have not completed their stool based testing as of September 2025. Of the 1% that were positive, diagnostic colonoscopies have been completed within 3 months of positive stool based testing result. Cancer screening RNCC continue to monitor and contact patients based on workflow cadence to ensure patients complete testing.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AD5784-A62E-4980-B7AF-946DB53BB770}" type="slidenum">
              <a:rPr lang="en-US" smtClean="0"/>
              <a:t>14</a:t>
            </a:fld>
            <a:endParaRPr lang="en-US"/>
          </a:p>
        </p:txBody>
      </p:sp>
    </p:spTree>
    <p:extLst>
      <p:ext uri="{BB962C8B-B14F-4D97-AF65-F5344CB8AC3E}">
        <p14:creationId xmlns:p14="http://schemas.microsoft.com/office/powerpoint/2010/main" val="4082905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Dakota:</a:t>
            </a:r>
          </a:p>
          <a:p>
            <a:r>
              <a:rPr lang="en-US" b="0" dirty="0">
                <a:latin typeface="Times New Roman" panose="02020603050405020304" pitchFamily="18" charset="0"/>
                <a:cs typeface="Times New Roman" panose="02020603050405020304" pitchFamily="18" charset="0"/>
              </a:rPr>
              <a:t>The GI/Endoscopy workflow was modified in order to be replicated for the UMA clinic.  At the UMA clinic, there are residents who review the health maintenance for a patient to determine eligibility for colorectal cancer screening. If patients are eligible, they place the order for the appropriate screening test. Once the orders have been placed, the RNCC runs the order report generated by Epic data fields and reviews financial assistance needs/eligibility as needed. This process includes navigating patients to the appropriate financial assistance program.  The RNCC contacts the patient 2 weeks after the order has been placed to ensure patient receipt and completion of test kit. If the test kit has not been received, RNCC coordinates mailing. If the patient has not completed the test at 2 weeks, they are contacted every 3 weeks until test has been completed. If testing is negative, the RNCC sends results via MyChart message to the resident and the patient.  This message includes the results and next testing date.  The RNCC also calls the patient to discuss results and next testing date. If the results are positive, the RNCC pends a diagnostic colonoscopy order to the resident and sends a MyChart message to the resident.  The resident calls the patient to discuss results and signs the diagnostic colonoscopy order. The order then goes to the GI/Endo team for scheduling and the RNCC tracks scheduling progress and colonoscopy results. If colonoscopy results are positive for cancer, the RNCC navigates the patient to appropriate cancer care based on patient preferences.    </a:t>
            </a:r>
          </a:p>
        </p:txBody>
      </p:sp>
      <p:sp>
        <p:nvSpPr>
          <p:cNvPr id="4" name="Slide Number Placeholder 3"/>
          <p:cNvSpPr>
            <a:spLocks noGrp="1"/>
          </p:cNvSpPr>
          <p:nvPr>
            <p:ph type="sldNum" sz="quarter" idx="5"/>
          </p:nvPr>
        </p:nvSpPr>
        <p:spPr/>
        <p:txBody>
          <a:bodyPr/>
          <a:lstStyle/>
          <a:p>
            <a:fld id="{55AD5784-A62E-4980-B7AF-946DB53BB770}" type="slidenum">
              <a:rPr lang="en-US" smtClean="0"/>
              <a:t>15</a:t>
            </a:fld>
            <a:endParaRPr lang="en-US"/>
          </a:p>
        </p:txBody>
      </p:sp>
    </p:spTree>
    <p:extLst>
      <p:ext uri="{BB962C8B-B14F-4D97-AF65-F5344CB8AC3E}">
        <p14:creationId xmlns:p14="http://schemas.microsoft.com/office/powerpoint/2010/main" val="2555317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imes New Roman" panose="02020603050405020304" pitchFamily="18" charset="0"/>
                <a:cs typeface="Times New Roman" panose="02020603050405020304" pitchFamily="18" charset="0"/>
              </a:rPr>
              <a:t>Brandi: </a:t>
            </a:r>
          </a:p>
          <a:p>
            <a:r>
              <a:rPr lang="en-US" sz="1200" dirty="0">
                <a:latin typeface="Times New Roman" panose="02020603050405020304" pitchFamily="18" charset="0"/>
                <a:cs typeface="Times New Roman" panose="02020603050405020304" pitchFamily="18" charset="0"/>
              </a:rPr>
              <a:t>The workflow for UMA began in May 2025. This data is reflective of May 2025-September 2025.</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Cologuard: </a:t>
            </a:r>
          </a:p>
          <a:p>
            <a:pPr marL="0" marR="0" fontAlgn="base">
              <a:lnSpc>
                <a:spcPct val="107000"/>
              </a:lnSpc>
              <a:spcBef>
                <a:spcPts val="0"/>
              </a:spcBef>
              <a:spcAft>
                <a:spcPts val="0"/>
              </a:spcAft>
            </a:pPr>
            <a:r>
              <a:rPr lang="en-US"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were 305 total test ordered.  </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35.4%  were negative</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  were positive</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  were converted to FIT</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r>
              <a:rPr lang="en-US"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42.3% are pending</a:t>
            </a:r>
          </a:p>
          <a:p>
            <a:pPr marL="0" marR="0" fontAlgn="base">
              <a:lnSpc>
                <a:spcPct val="107000"/>
              </a:lnSpc>
              <a:spcBef>
                <a:spcPts val="0"/>
              </a:spcBef>
              <a:spcAft>
                <a:spcPts val="0"/>
              </a:spcAft>
            </a:pPr>
            <a:r>
              <a:rPr lang="en-US"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  are not appropriate/cancelled</a:t>
            </a:r>
          </a:p>
          <a:p>
            <a:pPr marL="0" marR="0" fontAlgn="base">
              <a:lnSpc>
                <a:spcPct val="107000"/>
              </a:lnSpc>
              <a:spcBef>
                <a:spcPts val="0"/>
              </a:spcBef>
              <a:spcAft>
                <a:spcPts val="0"/>
              </a:spcAft>
            </a:pPr>
            <a:endPar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FIT: </a:t>
            </a:r>
          </a:p>
          <a:p>
            <a:pPr marL="0" marR="0" fontAlgn="base">
              <a:lnSpc>
                <a:spcPct val="107000"/>
              </a:lnSpc>
              <a:spcBef>
                <a:spcPts val="0"/>
              </a:spcBef>
              <a:spcAft>
                <a:spcPts val="0"/>
              </a:spcAft>
            </a:pPr>
            <a:r>
              <a:rPr lang="en-US"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were 90 total tests ordered </a:t>
            </a:r>
          </a:p>
          <a:p>
            <a:pPr marL="0" marR="0" fontAlgn="base">
              <a:lnSpc>
                <a:spcPct val="107000"/>
              </a:lnSpc>
              <a:spcBef>
                <a:spcPts val="0"/>
              </a:spcBef>
              <a:spcAft>
                <a:spcPts val="0"/>
              </a:spcAft>
            </a:pPr>
            <a:r>
              <a:rPr lang="en-US"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57.7% were negative</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were positive</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were converted to Cologuard</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r>
              <a:rPr lang="en-US"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 are pending</a:t>
            </a:r>
          </a:p>
          <a:p>
            <a:pPr marL="0" marR="0" fontAlgn="base">
              <a:lnSpc>
                <a:spcPct val="107000"/>
              </a:lnSpc>
              <a:spcBef>
                <a:spcPts val="0"/>
              </a:spcBef>
              <a:spcAft>
                <a:spcPts val="0"/>
              </a:spcAft>
            </a:pPr>
            <a:r>
              <a:rPr lang="en-US"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4.4 % are not appropriate/cancelled</a:t>
            </a:r>
          </a:p>
          <a:p>
            <a:pPr marL="0" marR="0" fontAlgn="base">
              <a:lnSpc>
                <a:spcPct val="107000"/>
              </a:lnSpc>
              <a:spcBef>
                <a:spcPts val="0"/>
              </a:spcBef>
              <a:spcAft>
                <a:spcPts val="0"/>
              </a:spcAft>
            </a:pPr>
            <a:endParaRPr lang="en-US"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the 16.8% of patients with a positive stool based test, diagnostic colonoscopies were scheduled within 3 months of the positive stool test, unless patients have preferred a different scheduling date. </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AD5784-A62E-4980-B7AF-946DB53BB770}" type="slidenum">
              <a:rPr lang="en-US" smtClean="0"/>
              <a:t>16</a:t>
            </a:fld>
            <a:endParaRPr lang="en-US"/>
          </a:p>
        </p:txBody>
      </p:sp>
    </p:spTree>
    <p:extLst>
      <p:ext uri="{BB962C8B-B14F-4D97-AF65-F5344CB8AC3E}">
        <p14:creationId xmlns:p14="http://schemas.microsoft.com/office/powerpoint/2010/main" val="3789119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Brandi: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This QI project focused on increasing access to colorectal cancer screening by developing and implementing </a:t>
            </a:r>
            <a:r>
              <a:rPr lang="en-US" sz="1800" u="sng" dirty="0">
                <a:solidFill>
                  <a:srgbClr val="008080"/>
                </a:solidFill>
                <a:effectLst/>
                <a:latin typeface="Times New Roman" panose="02020603050405020304" pitchFamily="18" charset="0"/>
                <a:ea typeface="Tahoma" panose="020B0604030504040204" pitchFamily="34" charset="0"/>
                <a:cs typeface="Times New Roman" panose="02020603050405020304" pitchFamily="18" charset="0"/>
              </a:rPr>
              <a:t>a clinical pathway</a:t>
            </a:r>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The pathway defines</a:t>
            </a:r>
            <a:r>
              <a:rPr lang="en-US" sz="1800" u="sng" dirty="0">
                <a:solidFill>
                  <a:srgbClr val="008080"/>
                </a:solidFill>
                <a:effectLst/>
                <a:latin typeface="Times New Roman" panose="02020603050405020304" pitchFamily="18" charset="0"/>
                <a:ea typeface="Tahoma" panose="020B0604030504040204" pitchFamily="34" charset="0"/>
                <a:cs typeface="Times New Roman" panose="02020603050405020304" pitchFamily="18" charset="0"/>
              </a:rPr>
              <a:t> team members</a:t>
            </a:r>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roles</a:t>
            </a:r>
            <a:r>
              <a:rPr lang="en-US" sz="1800" u="sng" dirty="0">
                <a:solidFill>
                  <a:srgbClr val="008080"/>
                </a:solidFill>
                <a:effectLst/>
                <a:latin typeface="Times New Roman" panose="02020603050405020304" pitchFamily="18" charset="0"/>
                <a:ea typeface="Tahoma" panose="020B0604030504040204" pitchFamily="34" charset="0"/>
                <a:cs typeface="Times New Roman" panose="02020603050405020304" pitchFamily="18" charset="0"/>
              </a:rPr>
              <a:t>, call cadences, </a:t>
            </a:r>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outreach </a:t>
            </a:r>
            <a:r>
              <a:rPr lang="en-US" sz="1800" u="sng" dirty="0">
                <a:solidFill>
                  <a:srgbClr val="008080"/>
                </a:solidFill>
                <a:effectLst/>
                <a:latin typeface="Times New Roman" panose="02020603050405020304" pitchFamily="18" charset="0"/>
                <a:ea typeface="Tahoma" panose="020B0604030504040204" pitchFamily="34" charset="0"/>
                <a:cs typeface="Times New Roman" panose="02020603050405020304" pitchFamily="18" charset="0"/>
              </a:rPr>
              <a:t>timelines, and reporting</a:t>
            </a:r>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processes</a:t>
            </a:r>
            <a:r>
              <a:rPr lang="en-US" sz="1800" u="sng" dirty="0">
                <a:solidFill>
                  <a:srgbClr val="00808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Although the project is ongoing, initial results demonstrate improved access to colorectal cancer screening. This process has been adapted in primary clinics across the system with similar results, as shown in the UMA data that was presented. Patients and referring providers have responded positively, and plans are underway to expand the model to include screening colonoscopy referrals from external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Dakota: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Through development of this clinical pathway, high risk patients experienced shorter wait times for necessary colonoscopies. Barriers related to stool based testing were removed.  Expedited diagnostic testing times improved for those with positive stool based testing, and transition to cancer care was provided when needed.  </a:t>
            </a:r>
            <a:r>
              <a:rPr lang="en-US" b="0" i="0" dirty="0">
                <a:solidFill>
                  <a:srgbClr val="242424"/>
                </a:solidFill>
                <a:effectLst/>
                <a:latin typeface="Times New Roman" panose="02020603050405020304" pitchFamily="18" charset="0"/>
                <a:cs typeface="Times New Roman" panose="02020603050405020304" pitchFamily="18" charset="0"/>
              </a:rPr>
              <a:t>Dr. Corley, who is the lead investigator for the colon cancer component of Population-based Research to Optimize the Screening Process (PROSPR), stressed the effectiveness of colorectal cancer screening. “One study we published showed that by increasing screening rates from 40% to 80%, we could </a:t>
            </a:r>
            <a:r>
              <a:rPr lang="en-US" b="0" i="0" u="sng" dirty="0">
                <a:solidFill>
                  <a:srgbClr val="242424"/>
                </a:solidFill>
                <a:effectLst/>
                <a:latin typeface="Times New Roman" panose="02020603050405020304" pitchFamily="18" charset="0"/>
                <a:cs typeface="Times New Roman" panose="02020603050405020304" pitchFamily="18" charset="0"/>
                <a:hlinkClick r:id="rId3" tooltip="https://acsjournals.onlinelibrary.wiley.com/doi/10.1002/cncr.29336"/>
              </a:rPr>
              <a:t>cut the incidence of colorectal cancer deaths in half</a:t>
            </a:r>
            <a:r>
              <a:rPr lang="en-US" b="0" i="0" dirty="0">
                <a:solidFill>
                  <a:srgbClr val="242424"/>
                </a:solidFill>
                <a:effectLst/>
                <a:latin typeface="Times New Roman" panose="02020603050405020304" pitchFamily="18" charset="0"/>
                <a:cs typeface="Times New Roman" panose="02020603050405020304" pitchFamily="18" charset="0"/>
              </a:rPr>
              <a:t>,” he said. “[This] raises the importance of being able to get the individual steps correct and completed as best you can ... because every step where you lose some people in follow-up can have a big impact.”  It takes collaboration among all team members throughout the healthcare continuum to ensure that patients receive equitable access to timely colorectal cancer screening. </a:t>
            </a:r>
          </a:p>
          <a:p>
            <a:endParaRPr lang="en-US" dirty="0"/>
          </a:p>
        </p:txBody>
      </p:sp>
      <p:sp>
        <p:nvSpPr>
          <p:cNvPr id="4" name="Slide Number Placeholder 3"/>
          <p:cNvSpPr>
            <a:spLocks noGrp="1"/>
          </p:cNvSpPr>
          <p:nvPr>
            <p:ph type="sldNum" sz="quarter" idx="5"/>
          </p:nvPr>
        </p:nvSpPr>
        <p:spPr/>
        <p:txBody>
          <a:bodyPr/>
          <a:lstStyle/>
          <a:p>
            <a:fld id="{55AD5784-A62E-4980-B7AF-946DB53BB770}" type="slidenum">
              <a:rPr lang="en-US" smtClean="0"/>
              <a:t>17</a:t>
            </a:fld>
            <a:endParaRPr lang="en-US"/>
          </a:p>
        </p:txBody>
      </p:sp>
    </p:spTree>
    <p:extLst>
      <p:ext uri="{BB962C8B-B14F-4D97-AF65-F5344CB8AC3E}">
        <p14:creationId xmlns:p14="http://schemas.microsoft.com/office/powerpoint/2010/main" val="3435837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AD5784-A62E-4980-B7AF-946DB53BB770}" type="slidenum">
              <a:rPr lang="en-US" smtClean="0"/>
              <a:t>18</a:t>
            </a:fld>
            <a:endParaRPr lang="en-US"/>
          </a:p>
        </p:txBody>
      </p:sp>
    </p:spTree>
    <p:extLst>
      <p:ext uri="{BB962C8B-B14F-4D97-AF65-F5344CB8AC3E}">
        <p14:creationId xmlns:p14="http://schemas.microsoft.com/office/powerpoint/2010/main" val="384221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AD5784-A62E-4980-B7AF-946DB53BB770}" type="slidenum">
              <a:rPr lang="en-US" smtClean="0"/>
              <a:t>19</a:t>
            </a:fld>
            <a:endParaRPr lang="en-US"/>
          </a:p>
        </p:txBody>
      </p:sp>
    </p:spTree>
    <p:extLst>
      <p:ext uri="{BB962C8B-B14F-4D97-AF65-F5344CB8AC3E}">
        <p14:creationId xmlns:p14="http://schemas.microsoft.com/office/powerpoint/2010/main" val="144107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We have no disclosures. </a:t>
            </a:r>
          </a:p>
        </p:txBody>
      </p:sp>
      <p:sp>
        <p:nvSpPr>
          <p:cNvPr id="4" name="Slide Number Placeholder 3"/>
          <p:cNvSpPr>
            <a:spLocks noGrp="1"/>
          </p:cNvSpPr>
          <p:nvPr>
            <p:ph type="sldNum" sz="quarter" idx="5"/>
          </p:nvPr>
        </p:nvSpPr>
        <p:spPr/>
        <p:txBody>
          <a:bodyPr/>
          <a:lstStyle/>
          <a:p>
            <a:fld id="{55AD5784-A62E-4980-B7AF-946DB53BB770}" type="slidenum">
              <a:rPr lang="en-US" smtClean="0"/>
              <a:t>2</a:t>
            </a:fld>
            <a:endParaRPr lang="en-US"/>
          </a:p>
        </p:txBody>
      </p:sp>
    </p:spTree>
    <p:extLst>
      <p:ext uri="{BB962C8B-B14F-4D97-AF65-F5344CB8AC3E}">
        <p14:creationId xmlns:p14="http://schemas.microsoft.com/office/powerpoint/2010/main" val="331359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Brandi: </a:t>
            </a:r>
            <a:r>
              <a:rPr lang="en-US" dirty="0">
                <a:latin typeface="Times New Roman" panose="02020603050405020304" pitchFamily="18" charset="0"/>
                <a:cs typeface="Times New Roman" panose="02020603050405020304" pitchFamily="18" charset="0"/>
              </a:rPr>
              <a:t>The national goal for colorectal cancer screening of 80% has not been reached in any state in the United States, and remains well below the national goal.  According to the National Health Interview Survey of 2023, the overall US colorectal cancer screening rate is at 62%. Virginia averages between 68-71%. As you can see, we have a lot of work to do to nationally to improve colorectal cancer screening rates. It will take a multidisciplinary approach to achieve this goal. </a:t>
            </a:r>
          </a:p>
        </p:txBody>
      </p:sp>
      <p:sp>
        <p:nvSpPr>
          <p:cNvPr id="4" name="Slide Number Placeholder 3"/>
          <p:cNvSpPr>
            <a:spLocks noGrp="1"/>
          </p:cNvSpPr>
          <p:nvPr>
            <p:ph type="sldNum" sz="quarter" idx="5"/>
          </p:nvPr>
        </p:nvSpPr>
        <p:spPr/>
        <p:txBody>
          <a:bodyPr/>
          <a:lstStyle/>
          <a:p>
            <a:fld id="{55AD5784-A62E-4980-B7AF-946DB53BB770}" type="slidenum">
              <a:rPr lang="en-US" smtClean="0"/>
              <a:t>3</a:t>
            </a:fld>
            <a:endParaRPr lang="en-US"/>
          </a:p>
        </p:txBody>
      </p:sp>
    </p:spTree>
    <p:extLst>
      <p:ext uri="{BB962C8B-B14F-4D97-AF65-F5344CB8AC3E}">
        <p14:creationId xmlns:p14="http://schemas.microsoft.com/office/powerpoint/2010/main" val="181800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Dakota: </a:t>
            </a:r>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59.2 million patients are eligible for CRC screening. However, the colonoscopy capacity is only estimated to be 6.3 million annually, leaving millions of patients not screened and potentially undiagnosed. Based on this data from Exact Sciences, it is evident that colonoscopy should be reserved for high risk patients and those patients with a positive stool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Brandi: </a:t>
            </a:r>
            <a:r>
              <a:rPr lang="en-US" sz="1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In 2018, the American Cancer Society recommended reducing the colorectal cancer screening age from 50 to age 45.  This was officially adopted by the United States Preventative Services Task Force in May 2021.  This reduced screening age has placed even further burden on health systems with limited colonoscopy capacity.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Dakota: </a:t>
            </a:r>
            <a:r>
              <a:rPr lang="en-US" sz="12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Staffing shortages, provider availability, earlier recommended screening age, and facility capacity have led to national backlogs in endoscopy, causing patients needing colorectal cancer screening to be waitlisted for 12 to 18 months or longer. </a:t>
            </a:r>
          </a:p>
          <a:p>
            <a:endParaRPr lang="en-US" dirty="0"/>
          </a:p>
        </p:txBody>
      </p:sp>
      <p:sp>
        <p:nvSpPr>
          <p:cNvPr id="4" name="Slide Number Placeholder 3"/>
          <p:cNvSpPr>
            <a:spLocks noGrp="1"/>
          </p:cNvSpPr>
          <p:nvPr>
            <p:ph type="sldNum" sz="quarter" idx="5"/>
          </p:nvPr>
        </p:nvSpPr>
        <p:spPr/>
        <p:txBody>
          <a:bodyPr/>
          <a:lstStyle/>
          <a:p>
            <a:fld id="{55AD5784-A62E-4980-B7AF-946DB53BB770}" type="slidenum">
              <a:rPr lang="en-US" smtClean="0"/>
              <a:t>4</a:t>
            </a:fld>
            <a:endParaRPr lang="en-US"/>
          </a:p>
        </p:txBody>
      </p:sp>
    </p:spTree>
    <p:extLst>
      <p:ext uri="{BB962C8B-B14F-4D97-AF65-F5344CB8AC3E}">
        <p14:creationId xmlns:p14="http://schemas.microsoft.com/office/powerpoint/2010/main" val="219416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Brandi:</a:t>
            </a:r>
          </a:p>
          <a:p>
            <a:r>
              <a:rPr lang="en-US" b="0" dirty="0">
                <a:latin typeface="Times New Roman" panose="02020603050405020304" pitchFamily="18" charset="0"/>
                <a:cs typeface="Times New Roman" panose="02020603050405020304" pitchFamily="18" charset="0"/>
              </a:rPr>
              <a:t>We know from the previous slide  that there are millions of eligible patients who need colorectal cancer screening. In addition to health system barriers, there are also patient barriers that need to be overcome in order to improve screening rates. One of these barriers is competing priorities. A Colorectal Cancer Alliance poll showed that despite provider recommendations, 72% of adults state that everyday life gets in the way of completing colorectal cancer screening. Unfortunately, with the busyness of life, cancer screenings often get placed on the back burner, especially with the preparations needed for colonoscopies. </a:t>
            </a:r>
          </a:p>
          <a:p>
            <a:endParaRPr lang="en-US" b="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Dakota:</a:t>
            </a:r>
          </a:p>
          <a:p>
            <a:r>
              <a:rPr lang="en-US" b="0" dirty="0">
                <a:latin typeface="Times New Roman" panose="02020603050405020304" pitchFamily="18" charset="0"/>
                <a:cs typeface="Times New Roman" panose="02020603050405020304" pitchFamily="18" charset="0"/>
              </a:rPr>
              <a:t>Fear is another barrier patients face. In the same poll from the Colorectal Cancer Alliance, over 1/3 of the patients states they hadn’t gotten screened due to fear of positive results. This barrier can be overcome with guidance and reassurance from healthcare professionals, specifically navigators who can help to assure that patients will be followed and supported through the care continuum from screening through diagnosis if needed.  </a:t>
            </a:r>
          </a:p>
          <a:p>
            <a:r>
              <a:rPr lang="en-US" b="0" dirty="0">
                <a:latin typeface="Times New Roman" panose="02020603050405020304" pitchFamily="18" charset="0"/>
                <a:cs typeface="Times New Roman" panose="02020603050405020304" pitchFamily="18" charset="0"/>
              </a:rPr>
              <a:t>Cost concerns are another barrier for patients. Insurance coverage and financial assistance concerns are barriers to patients getting colorectal cancer screenings. 62% of patients state that they would get colorectal cancer screening if they knew that insurance would cover it at no cost. </a:t>
            </a:r>
          </a:p>
          <a:p>
            <a:r>
              <a:rPr lang="en-US" b="0" dirty="0">
                <a:latin typeface="Times New Roman" panose="02020603050405020304" pitchFamily="18" charset="0"/>
                <a:cs typeface="Times New Roman" panose="02020603050405020304" pitchFamily="18" charset="0"/>
              </a:rPr>
              <a:t>In addition, wait times from time of screening referral to scheduling (12+ months) has resulted in patients hesitancy to proceed with screening. Since starting our work with the cancer screening program, we have experienced this first hand through patient comments such as these:  “I thought you all forgot about me.” “If it was not important to schedule and year ago, then I don’t need to schedule it now.”   </a:t>
            </a:r>
          </a:p>
          <a:p>
            <a:endParaRPr lang="en-US" b="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Brandi:</a:t>
            </a:r>
          </a:p>
          <a:p>
            <a:r>
              <a:rPr lang="en-US" b="0" dirty="0">
                <a:latin typeface="Times New Roman" panose="02020603050405020304" pitchFamily="18" charset="0"/>
                <a:cs typeface="Times New Roman" panose="02020603050405020304" pitchFamily="18" charset="0"/>
              </a:rPr>
              <a:t>Healthcare system barriers and patient concerns can result in delayed screening which can have a negative impact for patients.   </a:t>
            </a:r>
          </a:p>
          <a:p>
            <a:endParaRPr lang="en-US" b="1" dirty="0"/>
          </a:p>
        </p:txBody>
      </p:sp>
      <p:sp>
        <p:nvSpPr>
          <p:cNvPr id="4" name="Slide Number Placeholder 3"/>
          <p:cNvSpPr>
            <a:spLocks noGrp="1"/>
          </p:cNvSpPr>
          <p:nvPr>
            <p:ph type="sldNum" sz="quarter" idx="5"/>
          </p:nvPr>
        </p:nvSpPr>
        <p:spPr/>
        <p:txBody>
          <a:bodyPr/>
          <a:lstStyle/>
          <a:p>
            <a:fld id="{55AD5784-A62E-4980-B7AF-946DB53BB770}" type="slidenum">
              <a:rPr lang="en-US" smtClean="0"/>
              <a:t>5</a:t>
            </a:fld>
            <a:endParaRPr lang="en-US"/>
          </a:p>
        </p:txBody>
      </p:sp>
    </p:spTree>
    <p:extLst>
      <p:ext uri="{BB962C8B-B14F-4D97-AF65-F5344CB8AC3E}">
        <p14:creationId xmlns:p14="http://schemas.microsoft.com/office/powerpoint/2010/main" val="605298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Brandi: </a:t>
            </a:r>
            <a:r>
              <a:rPr lang="en-US" dirty="0">
                <a:latin typeface="Times New Roman" panose="02020603050405020304" pitchFamily="18" charset="0"/>
                <a:cs typeface="Times New Roman" panose="02020603050405020304" pitchFamily="18" charset="0"/>
              </a:rPr>
              <a:t>According to the American Cancer Society, colorectal cancer is the 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most common type of cancer in the US and the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leading cause of cancer death in the US among both men and women. In adults under 50, colorectal cancer is the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leading cause of death in men and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in women. Colorectal cancer screening is imperative to early detection and treatment. When colorectal cancer is detected in early stages, the 5 year survival rate improves to 91% compared to only 14% when detected at stage IV. Screening results in a 25.5% reduction in cancer incidence and a 54.2% reduction in cancer mortality. A quality improvement study published in the </a:t>
            </a:r>
            <a:r>
              <a:rPr lang="en-US" i="1" dirty="0">
                <a:latin typeface="Times New Roman" panose="02020603050405020304" pitchFamily="18" charset="0"/>
                <a:cs typeface="Times New Roman" panose="02020603050405020304" pitchFamily="18" charset="0"/>
              </a:rPr>
              <a:t>Clinical and Translational Gastroenterology </a:t>
            </a:r>
            <a:r>
              <a:rPr lang="en-US" i="0" dirty="0">
                <a:latin typeface="Times New Roman" panose="02020603050405020304" pitchFamily="18" charset="0"/>
                <a:cs typeface="Times New Roman" panose="02020603050405020304" pitchFamily="18" charset="0"/>
              </a:rPr>
              <a:t>journal showed a prediction model indicating that delays in screening colonoscopy past 4-6 months had a higher incidence of advanced stage colorectal cancer and a higher mortality rate was shown in cases where delays were greater than 12 months.   To</a:t>
            </a:r>
            <a:r>
              <a:rPr lang="en-US" dirty="0">
                <a:latin typeface="Times New Roman" panose="02020603050405020304" pitchFamily="18" charset="0"/>
                <a:cs typeface="Times New Roman" panose="02020603050405020304" pitchFamily="18" charset="0"/>
              </a:rPr>
              <a:t> improve screening rates, national, state and local organizations are available to provide resources to patients and healthcare providers with the goal of improving access to screening. </a:t>
            </a:r>
          </a:p>
        </p:txBody>
      </p:sp>
      <p:sp>
        <p:nvSpPr>
          <p:cNvPr id="4" name="Slide Number Placeholder 3"/>
          <p:cNvSpPr>
            <a:spLocks noGrp="1"/>
          </p:cNvSpPr>
          <p:nvPr>
            <p:ph type="sldNum" sz="quarter" idx="5"/>
          </p:nvPr>
        </p:nvSpPr>
        <p:spPr/>
        <p:txBody>
          <a:bodyPr/>
          <a:lstStyle/>
          <a:p>
            <a:fld id="{55AD5784-A62E-4980-B7AF-946DB53BB770}" type="slidenum">
              <a:rPr lang="en-US" smtClean="0"/>
              <a:t>6</a:t>
            </a:fld>
            <a:endParaRPr lang="en-US"/>
          </a:p>
        </p:txBody>
      </p:sp>
    </p:spTree>
    <p:extLst>
      <p:ext uri="{BB962C8B-B14F-4D97-AF65-F5344CB8AC3E}">
        <p14:creationId xmlns:p14="http://schemas.microsoft.com/office/powerpoint/2010/main" val="140677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Brandi: </a:t>
            </a:r>
          </a:p>
          <a:p>
            <a:r>
              <a:rPr lang="en-US" b="0" dirty="0">
                <a:latin typeface="Times New Roman" panose="02020603050405020304" pitchFamily="18" charset="0"/>
                <a:cs typeface="Times New Roman" panose="02020603050405020304" pitchFamily="18" charset="0"/>
              </a:rPr>
              <a:t>National resources include:</a:t>
            </a:r>
          </a:p>
          <a:p>
            <a:r>
              <a:rPr lang="en-US" dirty="0">
                <a:latin typeface="Times New Roman" panose="02020603050405020304" pitchFamily="18" charset="0"/>
                <a:cs typeface="Times New Roman" panose="02020603050405020304" pitchFamily="18" charset="0"/>
              </a:rPr>
              <a:t>American Cancer Society: Provides information for patients, caregivers, and healthcare professional on prevention, screening and treatment. </a:t>
            </a:r>
          </a:p>
          <a:p>
            <a:r>
              <a:rPr lang="en-US" dirty="0">
                <a:latin typeface="Times New Roman" panose="02020603050405020304" pitchFamily="18" charset="0"/>
                <a:cs typeface="Times New Roman" panose="02020603050405020304" pitchFamily="18" charset="0"/>
              </a:rPr>
              <a:t>Centers for Disease Control and Prevention (CDC): Offers a comprehensive overview for colorectal cancer, including screening guidelines for people aged 45 and older</a:t>
            </a:r>
          </a:p>
          <a:p>
            <a:r>
              <a:rPr lang="en-US" dirty="0">
                <a:latin typeface="Times New Roman" panose="02020603050405020304" pitchFamily="18" charset="0"/>
                <a:cs typeface="Times New Roman" panose="02020603050405020304" pitchFamily="18" charset="0"/>
              </a:rPr>
              <a:t>National Cancer Institute: A government resource for in-depth information on treatment, clinical trials, genetics, and research for colorectal cancer</a:t>
            </a:r>
          </a:p>
          <a:p>
            <a:r>
              <a:rPr lang="en-US" dirty="0">
                <a:latin typeface="Times New Roman" panose="02020603050405020304" pitchFamily="18" charset="0"/>
                <a:cs typeface="Times New Roman" panose="02020603050405020304" pitchFamily="18" charset="0"/>
              </a:rPr>
              <a:t>Prevent Cancer Foundation: focuses on the prevention and early detection of cancer through education and research</a:t>
            </a:r>
          </a:p>
          <a:p>
            <a:r>
              <a:rPr lang="en-US" dirty="0">
                <a:latin typeface="Times New Roman" panose="02020603050405020304" pitchFamily="18" charset="0"/>
                <a:cs typeface="Times New Roman" panose="02020603050405020304" pitchFamily="18" charset="0"/>
              </a:rPr>
              <a:t>Colorectal Cancer Alliance: This national organization offers a toll-free helpline and financial assistance for screenings, particularly for low-income and uninsured individuals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Due to lapse of government funding, some information on the government websites is only current as of early 2025.  </a:t>
            </a:r>
          </a:p>
          <a:p>
            <a:endParaRPr lang="en-US" dirty="0"/>
          </a:p>
          <a:p>
            <a:endParaRPr lang="en-US" dirty="0"/>
          </a:p>
        </p:txBody>
      </p:sp>
      <p:sp>
        <p:nvSpPr>
          <p:cNvPr id="4" name="Slide Number Placeholder 3"/>
          <p:cNvSpPr>
            <a:spLocks noGrp="1"/>
          </p:cNvSpPr>
          <p:nvPr>
            <p:ph type="sldNum" sz="quarter" idx="5"/>
          </p:nvPr>
        </p:nvSpPr>
        <p:spPr/>
        <p:txBody>
          <a:bodyPr/>
          <a:lstStyle/>
          <a:p>
            <a:fld id="{55AD5784-A62E-4980-B7AF-946DB53BB770}" type="slidenum">
              <a:rPr lang="en-US" smtClean="0"/>
              <a:t>7</a:t>
            </a:fld>
            <a:endParaRPr lang="en-US"/>
          </a:p>
        </p:txBody>
      </p:sp>
    </p:spTree>
    <p:extLst>
      <p:ext uri="{BB962C8B-B14F-4D97-AF65-F5344CB8AC3E}">
        <p14:creationId xmlns:p14="http://schemas.microsoft.com/office/powerpoint/2010/main" val="183925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Dakota: </a:t>
            </a:r>
          </a:p>
          <a:p>
            <a:r>
              <a:rPr lang="en-US" b="0" dirty="0">
                <a:latin typeface="Times New Roman" panose="02020603050405020304" pitchFamily="18" charset="0"/>
                <a:cs typeface="Times New Roman" panose="02020603050405020304" pitchFamily="18" charset="0"/>
              </a:rPr>
              <a:t>Hitting Cancer Below the Bely (HCB2): Virginia-based nonprofit works to increase access to colorectal cancer screenings.  It provides support to community health centers and clinics that serve low-income and underserved populations</a:t>
            </a:r>
          </a:p>
          <a:p>
            <a:r>
              <a:rPr lang="en-US" b="0" dirty="0">
                <a:latin typeface="Times New Roman" panose="02020603050405020304" pitchFamily="18" charset="0"/>
                <a:cs typeface="Times New Roman" panose="02020603050405020304" pitchFamily="18" charset="0"/>
              </a:rPr>
              <a:t>Virginia Colorectal Cancer Roundtable (VCCRT):  This coalition advocates for and works to increase colorectal cancer screening rates across Virginia. It provides up-to-date information on state guidelines and insurance coverage, including changes for 2025 regarding no-cost coverage for follow-up colonoscopies after positive at-home tests. </a:t>
            </a:r>
          </a:p>
          <a:p>
            <a:r>
              <a:rPr lang="en-US" b="0" dirty="0">
                <a:latin typeface="Times New Roman" panose="02020603050405020304" pitchFamily="18" charset="0"/>
                <a:cs typeface="Times New Roman" panose="02020603050405020304" pitchFamily="18" charset="0"/>
              </a:rPr>
              <a:t>Virginia Association of Free and Charitable Clinics: This association can help low-income and uninsured patients find a local clinic for a medical home and access to screening services</a:t>
            </a:r>
          </a:p>
          <a:p>
            <a:r>
              <a:rPr lang="en-US" b="0" dirty="0">
                <a:latin typeface="Times New Roman" panose="02020603050405020304" pitchFamily="18" charset="0"/>
                <a:cs typeface="Times New Roman" panose="02020603050405020304" pitchFamily="18" charset="0"/>
              </a:rPr>
              <a:t>UVA Health Emily Couric Comprehensive Cancer Center: The UVA Health Emily Couric Comprehensive Cancer Center and UVA Digestive Health Center provide a full range of colorectal cancer screening options for insured individuals, including colonoscopies, FIT, and Cologuard. </a:t>
            </a:r>
          </a:p>
        </p:txBody>
      </p:sp>
      <p:sp>
        <p:nvSpPr>
          <p:cNvPr id="4" name="Slide Number Placeholder 3"/>
          <p:cNvSpPr>
            <a:spLocks noGrp="1"/>
          </p:cNvSpPr>
          <p:nvPr>
            <p:ph type="sldNum" sz="quarter" idx="5"/>
          </p:nvPr>
        </p:nvSpPr>
        <p:spPr/>
        <p:txBody>
          <a:bodyPr/>
          <a:lstStyle/>
          <a:p>
            <a:fld id="{55AD5784-A62E-4980-B7AF-946DB53BB770}" type="slidenum">
              <a:rPr lang="en-US" smtClean="0"/>
              <a:t>8</a:t>
            </a:fld>
            <a:endParaRPr lang="en-US"/>
          </a:p>
        </p:txBody>
      </p:sp>
    </p:spTree>
    <p:extLst>
      <p:ext uri="{BB962C8B-B14F-4D97-AF65-F5344CB8AC3E}">
        <p14:creationId xmlns:p14="http://schemas.microsoft.com/office/powerpoint/2010/main" val="264715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Brandi: </a:t>
            </a:r>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At UVA Health, this colorectal cancer screening card was created as a quick reference sheet/card and is utilized in our primary care clinics. This allows our patients to review their colorectal cancer screening options and initiate a conversation regarding screening with their provider during their appointment.  These sheets are available in the patient rooms at the primary clinics as well as cards for patients to take home to review. </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Brandi: </a:t>
            </a:r>
            <a:endParaRPr lang="en-US" b="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Colonoscopy: </a:t>
            </a:r>
          </a:p>
          <a:p>
            <a:r>
              <a:rPr lang="en-US" dirty="0">
                <a:latin typeface="Times New Roman" panose="02020603050405020304" pitchFamily="18" charset="0"/>
                <a:cs typeface="Times New Roman" panose="02020603050405020304" pitchFamily="18" charset="0"/>
              </a:rPr>
              <a:t>Colonoscopy requires prep, sedation, and travel to an outpatient center or hospital. Patient must also be accompanied to the appointment.   Insurance coverage varies and copays may exist. Testing is recommended every 10 years if negative. Colonoscopy can remove precancerous polyps but has risk of complications due to invasive nature of the procedure.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Stool based testing is a good option for patients of average risk. This excludes patients with personal or family history (first degree relative: parent, sibling, child) of colorectal cancer, hereditary CRC syndromes, inflammatory bowel disease, positive result for Cologuard test in the past, active rectal bleeding, abdominal or pelvic radiation for prior cancer or abnormal prior colonoscopy. The two stool based testing options are FIT testing and Cologuard testing.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Dakota: </a:t>
            </a:r>
          </a:p>
          <a:p>
            <a:r>
              <a:rPr lang="en-US" dirty="0">
                <a:latin typeface="Times New Roman" panose="02020603050405020304" pitchFamily="18" charset="0"/>
                <a:cs typeface="Times New Roman" panose="02020603050405020304" pitchFamily="18" charset="0"/>
              </a:rPr>
              <a:t>FIT:</a:t>
            </a:r>
          </a:p>
          <a:p>
            <a:r>
              <a:rPr lang="en-US" dirty="0">
                <a:latin typeface="Times New Roman" panose="02020603050405020304" pitchFamily="18" charset="0"/>
                <a:cs typeface="Times New Roman" panose="02020603050405020304" pitchFamily="18" charset="0"/>
              </a:rPr>
              <a:t>FIT testing is a stool based test, done at home, no prep required.  This test looks for blood in the stool. It is a low cost options but requires annual retesting. There is no risk for complications and if blood is found in the stool, diagnostic colonoscopy is recommended.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Cologuard:</a:t>
            </a:r>
          </a:p>
          <a:p>
            <a:r>
              <a:rPr lang="en-US" dirty="0">
                <a:latin typeface="Times New Roman" panose="02020603050405020304" pitchFamily="18" charset="0"/>
                <a:cs typeface="Times New Roman" panose="02020603050405020304" pitchFamily="18" charset="0"/>
              </a:rPr>
              <a:t>Cologuard is a stool based test, done at home, no prep required. This test look for blood and DNA in the stool.  Coverage varies by insurance. Cologuard testing is recommended every 3 years, if negative.  There is no risk for complications and if blood or DNA is found, a diagnostic colonoscopy is recommended.  </a:t>
            </a:r>
          </a:p>
          <a:p>
            <a:r>
              <a:rPr lang="en-US" dirty="0"/>
              <a:t> </a:t>
            </a:r>
          </a:p>
        </p:txBody>
      </p:sp>
      <p:sp>
        <p:nvSpPr>
          <p:cNvPr id="4" name="Slide Number Placeholder 3"/>
          <p:cNvSpPr>
            <a:spLocks noGrp="1"/>
          </p:cNvSpPr>
          <p:nvPr>
            <p:ph type="sldNum" sz="quarter" idx="5"/>
          </p:nvPr>
        </p:nvSpPr>
        <p:spPr/>
        <p:txBody>
          <a:bodyPr/>
          <a:lstStyle/>
          <a:p>
            <a:fld id="{55AD5784-A62E-4980-B7AF-946DB53BB770}" type="slidenum">
              <a:rPr lang="en-US" smtClean="0"/>
              <a:t>9</a:t>
            </a:fld>
            <a:endParaRPr lang="en-US"/>
          </a:p>
        </p:txBody>
      </p:sp>
    </p:spTree>
    <p:extLst>
      <p:ext uri="{BB962C8B-B14F-4D97-AF65-F5344CB8AC3E}">
        <p14:creationId xmlns:p14="http://schemas.microsoft.com/office/powerpoint/2010/main" val="298367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6B0D00-9845-41AA-AEC1-0EE7ADEB80E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357054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6B0D00-9845-41AA-AEC1-0EE7ADEB80E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260834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6B0D00-9845-41AA-AEC1-0EE7ADEB80E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7DC9-FFD8-45AA-9842-49597D37296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48894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6B0D00-9845-41AA-AEC1-0EE7ADEB80E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2224463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6B0D00-9845-41AA-AEC1-0EE7ADEB80E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7DC9-FFD8-45AA-9842-49597D37296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9702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6B0D00-9845-41AA-AEC1-0EE7ADEB80E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1494890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6B0D00-9845-41AA-AEC1-0EE7ADEB80E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2303341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6B0D00-9845-41AA-AEC1-0EE7ADEB80E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400841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6B0D00-9845-41AA-AEC1-0EE7ADEB80E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328718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6B0D00-9845-41AA-AEC1-0EE7ADEB80EC}"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260287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6B0D00-9845-41AA-AEC1-0EE7ADEB80EC}"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32989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6B0D00-9845-41AA-AEC1-0EE7ADEB80EC}"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205334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6B0D00-9845-41AA-AEC1-0EE7ADEB80EC}"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348925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B0D00-9845-41AA-AEC1-0EE7ADEB80EC}"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353882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6B0D00-9845-41AA-AEC1-0EE7ADEB80EC}"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367262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6B0D00-9845-41AA-AEC1-0EE7ADEB80EC}"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E7DC9-FFD8-45AA-9842-49597D372968}" type="slidenum">
              <a:rPr lang="en-US" smtClean="0"/>
              <a:t>‹#›</a:t>
            </a:fld>
            <a:endParaRPr lang="en-US"/>
          </a:p>
        </p:txBody>
      </p:sp>
    </p:spTree>
    <p:extLst>
      <p:ext uri="{BB962C8B-B14F-4D97-AF65-F5344CB8AC3E}">
        <p14:creationId xmlns:p14="http://schemas.microsoft.com/office/powerpoint/2010/main" val="18475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6B0D00-9845-41AA-AEC1-0EE7ADEB80EC}" type="datetimeFigureOut">
              <a:rPr lang="en-US" smtClean="0"/>
              <a:t>11/4/2025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EE7DC9-FFD8-45AA-9842-49597D372968}" type="slidenum">
              <a:rPr lang="en-US" smtClean="0"/>
              <a:t>‹#›</a:t>
            </a:fld>
            <a:endParaRPr lang="en-US"/>
          </a:p>
        </p:txBody>
      </p:sp>
    </p:spTree>
    <p:extLst>
      <p:ext uri="{BB962C8B-B14F-4D97-AF65-F5344CB8AC3E}">
        <p14:creationId xmlns:p14="http://schemas.microsoft.com/office/powerpoint/2010/main" val="3998497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facdev.e-education.psu.edu/taxonomy/term/1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20/08/tips-for-developing-effective-healthcare-team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comunsinsentido.com/2019/02/richmond-va-50-estados-usa.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D21B-35A8-407A-8CAA-09A51A06A1C4}"/>
              </a:ext>
            </a:extLst>
          </p:cNvPr>
          <p:cNvSpPr>
            <a:spLocks noGrp="1"/>
          </p:cNvSpPr>
          <p:nvPr>
            <p:ph type="ctrTitle"/>
          </p:nvPr>
        </p:nvSpPr>
        <p:spPr/>
        <p:txBody>
          <a:bodyPr/>
          <a:lstStyle/>
          <a:p>
            <a:pPr algn="ctr"/>
            <a:r>
              <a:rPr lang="en-US" sz="1800" b="1"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Utilizing an Oncology Nurse Navigation Model to Improve Access to Colorectal Cancer Screening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F199E778-1407-4F3D-8D55-B502404C4118}"/>
              </a:ext>
            </a:extLst>
          </p:cNvPr>
          <p:cNvSpPr>
            <a:spLocks noGrp="1"/>
          </p:cNvSpPr>
          <p:nvPr>
            <p:ph type="subTitle" idx="1"/>
          </p:nvPr>
        </p:nvSpPr>
        <p:spPr/>
        <p:txBody>
          <a:bodyPr/>
          <a:lstStyle/>
          <a:p>
            <a:r>
              <a:rPr lang="en-US" dirty="0"/>
              <a:t>Brandi Teel BSN, RN, OCN</a:t>
            </a:r>
          </a:p>
          <a:p>
            <a:r>
              <a:rPr lang="en-US" dirty="0"/>
              <a:t>Dakota Clemmons MSN, RN</a:t>
            </a:r>
          </a:p>
        </p:txBody>
      </p:sp>
    </p:spTree>
    <p:extLst>
      <p:ext uri="{BB962C8B-B14F-4D97-AF65-F5344CB8AC3E}">
        <p14:creationId xmlns:p14="http://schemas.microsoft.com/office/powerpoint/2010/main" val="9654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F9E9-D8E9-46F4-8328-BB270810E57E}"/>
              </a:ext>
            </a:extLst>
          </p:cNvPr>
          <p:cNvSpPr>
            <a:spLocks noGrp="1"/>
          </p:cNvSpPr>
          <p:nvPr>
            <p:ph type="title"/>
          </p:nvPr>
        </p:nvSpPr>
        <p:spPr/>
        <p:txBody>
          <a:bodyPr/>
          <a:lstStyle/>
          <a:p>
            <a:r>
              <a:rPr lang="en-US" dirty="0"/>
              <a:t>Cologuard vs. FIT</a:t>
            </a:r>
          </a:p>
        </p:txBody>
      </p:sp>
      <p:pic>
        <p:nvPicPr>
          <p:cNvPr id="5" name="Content Placeholder 4">
            <a:extLst>
              <a:ext uri="{FF2B5EF4-FFF2-40B4-BE49-F238E27FC236}">
                <a16:creationId xmlns:a16="http://schemas.microsoft.com/office/drawing/2014/main" id="{3634A597-860F-4729-88D5-FFCF9960BF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454" y="1745674"/>
            <a:ext cx="7674021" cy="4296352"/>
          </a:xfrm>
        </p:spPr>
      </p:pic>
    </p:spTree>
    <p:extLst>
      <p:ext uri="{BB962C8B-B14F-4D97-AF65-F5344CB8AC3E}">
        <p14:creationId xmlns:p14="http://schemas.microsoft.com/office/powerpoint/2010/main" val="91643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80FA32-4679-45CA-843C-1429D54851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863" y="1071293"/>
            <a:ext cx="9606168" cy="4720548"/>
          </a:xfrm>
        </p:spPr>
      </p:pic>
    </p:spTree>
    <p:extLst>
      <p:ext uri="{BB962C8B-B14F-4D97-AF65-F5344CB8AC3E}">
        <p14:creationId xmlns:p14="http://schemas.microsoft.com/office/powerpoint/2010/main" val="143610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BF97-D18E-4861-BB91-69E2FD72B2F7}"/>
              </a:ext>
            </a:extLst>
          </p:cNvPr>
          <p:cNvSpPr>
            <a:spLocks noGrp="1"/>
          </p:cNvSpPr>
          <p:nvPr>
            <p:ph type="title"/>
          </p:nvPr>
        </p:nvSpPr>
        <p:spPr/>
        <p:txBody>
          <a:bodyPr/>
          <a:lstStyle/>
          <a:p>
            <a:r>
              <a:rPr lang="en-US" dirty="0"/>
              <a:t>Now What? </a:t>
            </a:r>
          </a:p>
        </p:txBody>
      </p:sp>
      <p:pic>
        <p:nvPicPr>
          <p:cNvPr id="7" name="Picture 6">
            <a:extLst>
              <a:ext uri="{FF2B5EF4-FFF2-40B4-BE49-F238E27FC236}">
                <a16:creationId xmlns:a16="http://schemas.microsoft.com/office/drawing/2014/main" id="{820DC95A-3A51-46F6-B631-D8EB7233BC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00443" y="496416"/>
            <a:ext cx="4543425" cy="6096000"/>
          </a:xfrm>
          <a:prstGeom prst="rect">
            <a:avLst/>
          </a:prstGeom>
        </p:spPr>
      </p:pic>
      <p:sp>
        <p:nvSpPr>
          <p:cNvPr id="8" name="TextBox 7">
            <a:extLst>
              <a:ext uri="{FF2B5EF4-FFF2-40B4-BE49-F238E27FC236}">
                <a16:creationId xmlns:a16="http://schemas.microsoft.com/office/drawing/2014/main" id="{CB36EBDE-5F99-41EB-AA68-BC28ECFFE054}"/>
              </a:ext>
            </a:extLst>
          </p:cNvPr>
          <p:cNvSpPr txBox="1"/>
          <p:nvPr/>
        </p:nvSpPr>
        <p:spPr>
          <a:xfrm>
            <a:off x="3824287" y="6477000"/>
            <a:ext cx="4543425" cy="230832"/>
          </a:xfrm>
          <a:prstGeom prst="rect">
            <a:avLst/>
          </a:prstGeom>
          <a:noFill/>
        </p:spPr>
        <p:txBody>
          <a:bodyPr wrap="square" rtlCol="0">
            <a:spAutoFit/>
          </a:bodyPr>
          <a:lstStyle/>
          <a:p>
            <a:r>
              <a:rPr lang="en-US" sz="900">
                <a:hlinkClick r:id="rId4" tooltip="https://facdev.e-education.psu.edu/taxonomy/term/11"/>
              </a:rPr>
              <a:t>This Photo</a:t>
            </a:r>
            <a:r>
              <a:rPr lang="en-US" sz="900"/>
              <a:t> by Unknown Author is licensed under </a:t>
            </a:r>
            <a:r>
              <a:rPr lang="en-US" sz="900">
                <a:hlinkClick r:id="rId5" tooltip="https://creativecommons.org/licenses/by-nc-sa/3.0/"/>
              </a:rPr>
              <a:t>CC BY-SA-NC</a:t>
            </a:r>
            <a:endParaRPr lang="en-US" sz="900"/>
          </a:p>
        </p:txBody>
      </p:sp>
      <p:sp>
        <p:nvSpPr>
          <p:cNvPr id="10" name="Content Placeholder 9">
            <a:extLst>
              <a:ext uri="{FF2B5EF4-FFF2-40B4-BE49-F238E27FC236}">
                <a16:creationId xmlns:a16="http://schemas.microsoft.com/office/drawing/2014/main" id="{FAF5E5A2-6C34-4568-86D4-52D4FFD4D35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1771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BC51462-9021-4CD9-BC1C-9CF97412B0D3}"/>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16239" y="3719459"/>
            <a:ext cx="3266498" cy="2030673"/>
          </a:xfrm>
        </p:spPr>
      </p:pic>
      <p:sp>
        <p:nvSpPr>
          <p:cNvPr id="9" name="TextBox 8">
            <a:extLst>
              <a:ext uri="{FF2B5EF4-FFF2-40B4-BE49-F238E27FC236}">
                <a16:creationId xmlns:a16="http://schemas.microsoft.com/office/drawing/2014/main" id="{3E743E2C-5ABF-4F37-B6C5-1DF635CAD6CD}"/>
              </a:ext>
            </a:extLst>
          </p:cNvPr>
          <p:cNvSpPr txBox="1"/>
          <p:nvPr/>
        </p:nvSpPr>
        <p:spPr>
          <a:xfrm>
            <a:off x="7716239" y="6117070"/>
            <a:ext cx="2164031" cy="369332"/>
          </a:xfrm>
          <a:prstGeom prst="rect">
            <a:avLst/>
          </a:prstGeom>
          <a:noFill/>
        </p:spPr>
        <p:txBody>
          <a:bodyPr wrap="square" rtlCol="0">
            <a:spAutoFit/>
          </a:bodyPr>
          <a:lstStyle/>
          <a:p>
            <a:r>
              <a:rPr lang="en-US" sz="900">
                <a:hlinkClick r:id="rId4" tooltip="https://technofaq.org/posts/2020/08/tips-for-developing-effective-healthcare-teams/"/>
              </a:rPr>
              <a:t>This Photo</a:t>
            </a:r>
            <a:r>
              <a:rPr lang="en-US" sz="900"/>
              <a:t> by Unknown Author is licensed under </a:t>
            </a:r>
            <a:r>
              <a:rPr lang="en-US" sz="900">
                <a:hlinkClick r:id="rId5" tooltip="https://creativecommons.org/licenses/by-nc-sa/3.0/"/>
              </a:rPr>
              <a:t>CC BY-SA-NC</a:t>
            </a:r>
            <a:endParaRPr lang="en-US" sz="900"/>
          </a:p>
        </p:txBody>
      </p:sp>
      <p:pic>
        <p:nvPicPr>
          <p:cNvPr id="17" name="Picture 16">
            <a:extLst>
              <a:ext uri="{FF2B5EF4-FFF2-40B4-BE49-F238E27FC236}">
                <a16:creationId xmlns:a16="http://schemas.microsoft.com/office/drawing/2014/main" id="{0E4F9497-EB05-453A-82A2-9C4B8055C1B7}"/>
              </a:ext>
            </a:extLst>
          </p:cNvPr>
          <p:cNvPicPr>
            <a:picLocks noChangeAspect="1"/>
          </p:cNvPicPr>
          <p:nvPr/>
        </p:nvPicPr>
        <p:blipFill>
          <a:blip r:embed="rId6"/>
          <a:stretch>
            <a:fillRect/>
          </a:stretch>
        </p:blipFill>
        <p:spPr>
          <a:xfrm>
            <a:off x="1947360" y="0"/>
            <a:ext cx="4829685" cy="6858000"/>
          </a:xfrm>
          <a:prstGeom prst="rect">
            <a:avLst/>
          </a:prstGeom>
        </p:spPr>
      </p:pic>
      <p:sp>
        <p:nvSpPr>
          <p:cNvPr id="19" name="Content Placeholder 18">
            <a:extLst>
              <a:ext uri="{FF2B5EF4-FFF2-40B4-BE49-F238E27FC236}">
                <a16:creationId xmlns:a16="http://schemas.microsoft.com/office/drawing/2014/main" id="{C5B2743C-0421-42B6-BB0C-69A9B001C690}"/>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382126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092D-5995-4391-8096-10D197553399}"/>
              </a:ext>
            </a:extLst>
          </p:cNvPr>
          <p:cNvSpPr>
            <a:spLocks noGrp="1"/>
          </p:cNvSpPr>
          <p:nvPr>
            <p:ph type="title"/>
          </p:nvPr>
        </p:nvSpPr>
        <p:spPr/>
        <p:txBody>
          <a:bodyPr/>
          <a:lstStyle/>
          <a:p>
            <a:r>
              <a:rPr lang="en-US" dirty="0"/>
              <a:t>Results</a:t>
            </a:r>
          </a:p>
        </p:txBody>
      </p:sp>
      <p:pic>
        <p:nvPicPr>
          <p:cNvPr id="5" name="Content Placeholder 4">
            <a:extLst>
              <a:ext uri="{FF2B5EF4-FFF2-40B4-BE49-F238E27FC236}">
                <a16:creationId xmlns:a16="http://schemas.microsoft.com/office/drawing/2014/main" id="{0E9F66B1-B6AC-4E6B-A154-BB55609768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819" y="1372259"/>
            <a:ext cx="5134358" cy="2997201"/>
          </a:xfrm>
          <a:ln>
            <a:solidFill>
              <a:schemeClr val="bg1"/>
            </a:solidFill>
          </a:ln>
        </p:spPr>
      </p:pic>
      <p:graphicFrame>
        <p:nvGraphicFramePr>
          <p:cNvPr id="6" name="Chart 5">
            <a:extLst>
              <a:ext uri="{FF2B5EF4-FFF2-40B4-BE49-F238E27FC236}">
                <a16:creationId xmlns:a16="http://schemas.microsoft.com/office/drawing/2014/main" id="{7341F018-01A5-414A-B606-6D512E49A44B}"/>
              </a:ext>
            </a:extLst>
          </p:cNvPr>
          <p:cNvGraphicFramePr/>
          <p:nvPr>
            <p:extLst>
              <p:ext uri="{D42A27DB-BD31-4B8C-83A1-F6EECF244321}">
                <p14:modId xmlns:p14="http://schemas.microsoft.com/office/powerpoint/2010/main" val="3544224483"/>
              </p:ext>
            </p:extLst>
          </p:nvPr>
        </p:nvGraphicFramePr>
        <p:xfrm>
          <a:off x="5585361" y="2054431"/>
          <a:ext cx="4612211" cy="3859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530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0C5C-B90A-4F33-9F35-D3513C018C61}"/>
              </a:ext>
            </a:extLst>
          </p:cNvPr>
          <p:cNvSpPr>
            <a:spLocks noGrp="1"/>
          </p:cNvSpPr>
          <p:nvPr>
            <p:ph type="title"/>
          </p:nvPr>
        </p:nvSpPr>
        <p:spPr>
          <a:xfrm>
            <a:off x="950466" y="312717"/>
            <a:ext cx="7956027" cy="649184"/>
          </a:xfrm>
        </p:spPr>
        <p:txBody>
          <a:bodyPr/>
          <a:lstStyle/>
          <a:p>
            <a:r>
              <a:rPr lang="en-US" dirty="0"/>
              <a:t>University Medical Associates</a:t>
            </a:r>
          </a:p>
        </p:txBody>
      </p:sp>
      <p:pic>
        <p:nvPicPr>
          <p:cNvPr id="5" name="Content Placeholder 4">
            <a:extLst>
              <a:ext uri="{FF2B5EF4-FFF2-40B4-BE49-F238E27FC236}">
                <a16:creationId xmlns:a16="http://schemas.microsoft.com/office/drawing/2014/main" id="{3063D2A2-76CD-4E38-AC13-173EC261C1D7}"/>
              </a:ext>
            </a:extLst>
          </p:cNvPr>
          <p:cNvPicPr>
            <a:picLocks noGrp="1" noChangeAspect="1"/>
          </p:cNvPicPr>
          <p:nvPr>
            <p:ph idx="1"/>
          </p:nvPr>
        </p:nvPicPr>
        <p:blipFill>
          <a:blip r:embed="rId3"/>
          <a:stretch>
            <a:fillRect/>
          </a:stretch>
        </p:blipFill>
        <p:spPr>
          <a:xfrm>
            <a:off x="2850078" y="1068598"/>
            <a:ext cx="4488873" cy="5761249"/>
          </a:xfrm>
        </p:spPr>
      </p:pic>
    </p:spTree>
    <p:extLst>
      <p:ext uri="{BB962C8B-B14F-4D97-AF65-F5344CB8AC3E}">
        <p14:creationId xmlns:p14="http://schemas.microsoft.com/office/powerpoint/2010/main" val="2441531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A358-31EF-4890-ACEB-EE970C2AE096}"/>
              </a:ext>
            </a:extLst>
          </p:cNvPr>
          <p:cNvSpPr>
            <a:spLocks noGrp="1"/>
          </p:cNvSpPr>
          <p:nvPr>
            <p:ph type="title"/>
          </p:nvPr>
        </p:nvSpPr>
        <p:spPr/>
        <p:txBody>
          <a:bodyPr/>
          <a:lstStyle/>
          <a:p>
            <a:r>
              <a:rPr lang="en-US" dirty="0"/>
              <a:t>Results</a:t>
            </a:r>
          </a:p>
        </p:txBody>
      </p:sp>
      <p:pic>
        <p:nvPicPr>
          <p:cNvPr id="6" name="Picture 5">
            <a:extLst>
              <a:ext uri="{FF2B5EF4-FFF2-40B4-BE49-F238E27FC236}">
                <a16:creationId xmlns:a16="http://schemas.microsoft.com/office/drawing/2014/main" id="{B52A8C44-6007-4584-921B-27C96D34F8B6}"/>
              </a:ext>
            </a:extLst>
          </p:cNvPr>
          <p:cNvPicPr>
            <a:picLocks noChangeAspect="1"/>
          </p:cNvPicPr>
          <p:nvPr/>
        </p:nvPicPr>
        <p:blipFill>
          <a:blip r:embed="rId3"/>
          <a:stretch>
            <a:fillRect/>
          </a:stretch>
        </p:blipFill>
        <p:spPr>
          <a:xfrm>
            <a:off x="6267794" y="1930399"/>
            <a:ext cx="5499069" cy="3212870"/>
          </a:xfrm>
          <a:prstGeom prst="rect">
            <a:avLst/>
          </a:prstGeom>
        </p:spPr>
      </p:pic>
      <p:pic>
        <p:nvPicPr>
          <p:cNvPr id="9" name="Content Placeholder 8">
            <a:extLst>
              <a:ext uri="{FF2B5EF4-FFF2-40B4-BE49-F238E27FC236}">
                <a16:creationId xmlns:a16="http://schemas.microsoft.com/office/drawing/2014/main" id="{EA75B4B7-216D-442E-88CA-A18ACE6D5022}"/>
              </a:ext>
            </a:extLst>
          </p:cNvPr>
          <p:cNvPicPr>
            <a:picLocks noGrp="1" noChangeAspect="1"/>
          </p:cNvPicPr>
          <p:nvPr>
            <p:ph idx="1"/>
          </p:nvPr>
        </p:nvPicPr>
        <p:blipFill>
          <a:blip r:embed="rId4"/>
          <a:stretch>
            <a:fillRect/>
          </a:stretch>
        </p:blipFill>
        <p:spPr>
          <a:xfrm>
            <a:off x="596931" y="1930399"/>
            <a:ext cx="5499069" cy="3212870"/>
          </a:xfrm>
          <a:prstGeom prst="rect">
            <a:avLst/>
          </a:prstGeom>
        </p:spPr>
      </p:pic>
    </p:spTree>
    <p:extLst>
      <p:ext uri="{BB962C8B-B14F-4D97-AF65-F5344CB8AC3E}">
        <p14:creationId xmlns:p14="http://schemas.microsoft.com/office/powerpoint/2010/main" val="366030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3854A-598D-41A4-B846-5E24C0186D7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2E6E9CC-3EB0-4831-B176-3E1478851901}"/>
              </a:ext>
            </a:extLst>
          </p:cNvPr>
          <p:cNvSpPr>
            <a:spLocks noGrp="1"/>
          </p:cNvSpPr>
          <p:nvPr>
            <p:ph idx="1"/>
          </p:nvPr>
        </p:nvSpPr>
        <p:spPr/>
        <p:txBody>
          <a:bodyPr/>
          <a:lstStyle/>
          <a:p>
            <a:r>
              <a:rPr lang="en-US" dirty="0"/>
              <a:t>Clinical pathway developed</a:t>
            </a:r>
          </a:p>
          <a:p>
            <a:r>
              <a:rPr lang="en-US" dirty="0"/>
              <a:t>Improved access to colorectal cancer screening</a:t>
            </a:r>
          </a:p>
          <a:p>
            <a:r>
              <a:rPr lang="en-US" dirty="0"/>
              <a:t>Decreased wait times for high risk patients needing colonoscopies</a:t>
            </a:r>
          </a:p>
          <a:p>
            <a:r>
              <a:rPr lang="en-US" dirty="0"/>
              <a:t>Removed barriers related to stool based testing</a:t>
            </a:r>
          </a:p>
          <a:p>
            <a:r>
              <a:rPr lang="en-US" dirty="0"/>
              <a:t>Expedited diagnostic testing and transition to cancer care when needed</a:t>
            </a:r>
          </a:p>
          <a:p>
            <a:endParaRPr lang="en-US" dirty="0"/>
          </a:p>
        </p:txBody>
      </p:sp>
    </p:spTree>
    <p:extLst>
      <p:ext uri="{BB962C8B-B14F-4D97-AF65-F5344CB8AC3E}">
        <p14:creationId xmlns:p14="http://schemas.microsoft.com/office/powerpoint/2010/main" val="189614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4292-22BF-4D7A-9B9C-CFC1C3D6E22F}"/>
              </a:ext>
            </a:extLst>
          </p:cNvPr>
          <p:cNvSpPr>
            <a:spLocks noGrp="1"/>
          </p:cNvSpPr>
          <p:nvPr>
            <p:ph type="title"/>
          </p:nvPr>
        </p:nvSpPr>
        <p:spPr>
          <a:xfrm>
            <a:off x="677334" y="609600"/>
            <a:ext cx="8596668" cy="827314"/>
          </a:xfrm>
        </p:spPr>
        <p:txBody>
          <a:bodyPr/>
          <a:lstStyle/>
          <a:p>
            <a:r>
              <a:rPr lang="en-US" dirty="0"/>
              <a:t>References</a:t>
            </a:r>
          </a:p>
        </p:txBody>
      </p:sp>
      <p:sp>
        <p:nvSpPr>
          <p:cNvPr id="3" name="Content Placeholder 2">
            <a:extLst>
              <a:ext uri="{FF2B5EF4-FFF2-40B4-BE49-F238E27FC236}">
                <a16:creationId xmlns:a16="http://schemas.microsoft.com/office/drawing/2014/main" id="{9FFE6E77-9BBC-454D-89C1-35B4FB46C4E2}"/>
              </a:ext>
            </a:extLst>
          </p:cNvPr>
          <p:cNvSpPr>
            <a:spLocks noGrp="1"/>
          </p:cNvSpPr>
          <p:nvPr>
            <p:ph idx="1"/>
          </p:nvPr>
        </p:nvSpPr>
        <p:spPr>
          <a:xfrm>
            <a:off x="677334" y="1591294"/>
            <a:ext cx="8596668" cy="4821381"/>
          </a:xfrm>
        </p:spPr>
        <p:txBody>
          <a:bodyPr>
            <a:normAutofit fontScale="32500" lnSpcReduction="20000"/>
          </a:bodyPr>
          <a:lstStyle/>
          <a:p>
            <a:r>
              <a:rPr lang="en-US" sz="3100" dirty="0">
                <a:effectLst/>
                <a:latin typeface="Times New Roman" panose="02020603050405020304" pitchFamily="18" charset="0"/>
                <a:cs typeface="Times New Roman" panose="02020603050405020304" pitchFamily="18" charset="0"/>
              </a:rPr>
              <a:t>American Cancer Society. (2018, May 30). Colorectal Cancer Screening Guideline Issue Brief. </a:t>
            </a:r>
            <a:r>
              <a:rPr lang="en-US" sz="3100" i="1" dirty="0">
                <a:effectLst/>
                <a:latin typeface="Times New Roman" panose="02020603050405020304" pitchFamily="18" charset="0"/>
                <a:cs typeface="Times New Roman" panose="02020603050405020304" pitchFamily="18" charset="0"/>
              </a:rPr>
              <a:t>Colorectal Cancer Screening Guideline Issue Brief </a:t>
            </a:r>
            <a:r>
              <a:rPr lang="en-US" sz="3100" dirty="0">
                <a:effectLst/>
                <a:latin typeface="Times New Roman" panose="02020603050405020304" pitchFamily="18" charset="0"/>
                <a:cs typeface="Times New Roman" panose="02020603050405020304" pitchFamily="18" charset="0"/>
              </a:rPr>
              <a:t>. Retrieved October 22, 2025, from https://nccrt.org/wp-content/uploads/2024/03/CRC-Screening-Guidelines-for-Average-Risk-Issue-Breif_FINAL.pdf. </a:t>
            </a:r>
          </a:p>
          <a:p>
            <a:r>
              <a:rPr lang="en-US" sz="3100" dirty="0">
                <a:effectLst/>
                <a:latin typeface="Times New Roman" panose="02020603050405020304" pitchFamily="18" charset="0"/>
                <a:cs typeface="Times New Roman" panose="02020603050405020304" pitchFamily="18" charset="0"/>
              </a:rPr>
              <a:t>Ben-Ari, E. (2022, March 5). </a:t>
            </a:r>
            <a:r>
              <a:rPr lang="en-US" sz="3100" i="1" dirty="0">
                <a:effectLst/>
                <a:latin typeface="Times New Roman" panose="02020603050405020304" pitchFamily="18" charset="0"/>
                <a:cs typeface="Times New Roman" panose="02020603050405020304" pitchFamily="18" charset="0"/>
              </a:rPr>
              <a:t>Follow-up colonoscopy after positive fit test</a:t>
            </a:r>
            <a:r>
              <a:rPr lang="en-US" sz="3100" dirty="0">
                <a:effectLst/>
                <a:latin typeface="Times New Roman" panose="02020603050405020304" pitchFamily="18" charset="0"/>
                <a:cs typeface="Times New Roman" panose="02020603050405020304" pitchFamily="18" charset="0"/>
              </a:rPr>
              <a:t>. Follow-Up Colonoscopy after Positive FIT Test - NCI. https://www.cancer.gov/news-events/cancer-currents-blog/2022/positive-fit-stool-test-colonoscopy </a:t>
            </a:r>
          </a:p>
          <a:p>
            <a:r>
              <a:rPr lang="en-US" sz="3100" i="1" dirty="0">
                <a:effectLst/>
              </a:rPr>
              <a:t>Colorectal cancer statistics: How common is colorectal cancer?</a:t>
            </a:r>
            <a:r>
              <a:rPr lang="en-US" sz="3100" dirty="0">
                <a:effectLst/>
              </a:rPr>
              <a:t>. Colorectal Cancer Statistics | How Common Is Colorectal Cancer? | American Cancer Society. (n.d.). https://www.cancer.org/cancer/types/colon-rectal-cancer/about/key-statistics.html </a:t>
            </a:r>
            <a:endParaRPr lang="en-US" sz="3100" dirty="0">
              <a:effectLst/>
              <a:latin typeface="Times New Roman" panose="02020603050405020304" pitchFamily="18" charset="0"/>
              <a:cs typeface="Times New Roman" panose="02020603050405020304" pitchFamily="18" charset="0"/>
            </a:endParaRPr>
          </a:p>
          <a:p>
            <a:r>
              <a:rPr lang="en-US" sz="3100" dirty="0">
                <a:effectLst/>
                <a:latin typeface="Times New Roman" panose="02020603050405020304" pitchFamily="18" charset="0"/>
                <a:cs typeface="Times New Roman" panose="02020603050405020304" pitchFamily="18" charset="0"/>
              </a:rPr>
              <a:t>Exact Sciences. (2025). </a:t>
            </a:r>
            <a:r>
              <a:rPr lang="en-US" sz="3100" i="1" dirty="0">
                <a:effectLst/>
                <a:latin typeface="Times New Roman" panose="02020603050405020304" pitchFamily="18" charset="0"/>
                <a:cs typeface="Times New Roman" panose="02020603050405020304" pitchFamily="18" charset="0"/>
              </a:rPr>
              <a:t>Cologuard </a:t>
            </a:r>
            <a:r>
              <a:rPr lang="en-US" sz="3100" i="1" dirty="0" err="1">
                <a:effectLst/>
                <a:latin typeface="Times New Roman" panose="02020603050405020304" pitchFamily="18" charset="0"/>
                <a:cs typeface="Times New Roman" panose="02020603050405020304" pitchFamily="18" charset="0"/>
              </a:rPr>
              <a:t>PlusTM</a:t>
            </a:r>
            <a:r>
              <a:rPr lang="en-US" sz="3100" i="1" dirty="0">
                <a:effectLst/>
                <a:latin typeface="Times New Roman" panose="02020603050405020304" pitchFamily="18" charset="0"/>
                <a:cs typeface="Times New Roman" panose="02020603050405020304" pitchFamily="18" charset="0"/>
              </a:rPr>
              <a:t> test vs fit: A more accurate CRC screening option</a:t>
            </a:r>
            <a:r>
              <a:rPr lang="en-US" sz="3100" dirty="0">
                <a:effectLst/>
                <a:latin typeface="Times New Roman" panose="02020603050405020304" pitchFamily="18" charset="0"/>
                <a:cs typeface="Times New Roman" panose="02020603050405020304" pitchFamily="18" charset="0"/>
              </a:rPr>
              <a:t>. THE COLOGUARD TEST VS FIT. https://www.cologuardhcp.com/about/cologuard-vs-fit?utm_medium=cpc&amp;utm_source=google&amp;utm_campaign=FY25_ES_COLOGUARD_HCP_NONBRAND-EVAL-P_017_X_X_EVA_GOOG_NON_PHS&amp;utm_id=18599067314&amp;utm_term=fit+colorectal+cancer+screening&amp;utm_content=141664654239&amp;gad_source=1&amp;gad_campaignid=18599067314&amp;gclid=EAIaIQobChMI7cW31-u6kAMVAXRHAR1EfiiLEAAYASAAEgIUPvD_BwE </a:t>
            </a:r>
            <a:endParaRPr lang="en-US" sz="3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100" dirty="0">
                <a:effectLst/>
                <a:latin typeface="Times New Roman" panose="02020603050405020304" pitchFamily="18" charset="0"/>
                <a:ea typeface="Calibri" panose="020F0502020204030204" pitchFamily="34" charset="0"/>
                <a:cs typeface="Times New Roman" panose="02020603050405020304" pitchFamily="18" charset="0"/>
              </a:rPr>
              <a:t>Exact Sciences. (2024, November) </a:t>
            </a:r>
            <a:r>
              <a:rPr lang="en-US" sz="3100" i="1" dirty="0">
                <a:effectLst/>
                <a:latin typeface="Times New Roman" panose="02020603050405020304" pitchFamily="18" charset="0"/>
                <a:ea typeface="Calibri" panose="020F0502020204030204" pitchFamily="34" charset="0"/>
                <a:cs typeface="Times New Roman" panose="02020603050405020304" pitchFamily="18" charset="0"/>
              </a:rPr>
              <a:t>Colorectal Cancer (CRC) Screening and the mt-</a:t>
            </a:r>
            <a:r>
              <a:rPr lang="en-US" sz="3100" i="1" dirty="0" err="1">
                <a:effectLst/>
                <a:latin typeface="Times New Roman" panose="02020603050405020304" pitchFamily="18" charset="0"/>
                <a:ea typeface="Calibri" panose="020F0502020204030204" pitchFamily="34" charset="0"/>
                <a:cs typeface="Times New Roman" panose="02020603050405020304" pitchFamily="18" charset="0"/>
              </a:rPr>
              <a:t>sDNA</a:t>
            </a:r>
            <a:r>
              <a:rPr lang="en-US" sz="3100" i="1" dirty="0">
                <a:effectLst/>
                <a:latin typeface="Times New Roman" panose="02020603050405020304" pitchFamily="18" charset="0"/>
                <a:ea typeface="Calibri" panose="020F0502020204030204" pitchFamily="34" charset="0"/>
                <a:cs typeface="Times New Roman" panose="02020603050405020304" pitchFamily="18" charset="0"/>
              </a:rPr>
              <a:t> (Cologuard) Test. </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[PowerPoint Slides]. </a:t>
            </a:r>
          </a:p>
          <a:p>
            <a:r>
              <a:rPr lang="en-US" sz="3100" i="1" dirty="0">
                <a:effectLst/>
              </a:rPr>
              <a:t>Impact of delayed screening</a:t>
            </a:r>
            <a:r>
              <a:rPr lang="en-US" sz="3100" dirty="0">
                <a:effectLst/>
              </a:rPr>
              <a:t>. Exact Sciences. (n.d.-a). https://www.exactsciences.com/exactacademy/colorectal-cancer-screening/impact-of-delayed-screening </a:t>
            </a:r>
            <a:endPar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3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Imperiale</a:t>
            </a: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TF, et al. </a:t>
            </a:r>
            <a:r>
              <a:rPr lang="en-US" sz="31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31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Engl</a:t>
            </a:r>
            <a:r>
              <a:rPr lang="en-US" sz="31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 Med</a:t>
            </a: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2014;370(14):1287</a:t>
            </a:r>
          </a:p>
          <a:p>
            <a:r>
              <a:rPr lang="en-US" sz="3100" i="1" dirty="0">
                <a:effectLst/>
              </a:rPr>
              <a:t>Mortality</a:t>
            </a:r>
            <a:r>
              <a:rPr lang="en-US" sz="3100" dirty="0">
                <a:effectLst/>
              </a:rPr>
              <a:t>. Exact Sciences. (n.d.). https://www.exactsciences.com/exactacademy/colorectal-cancer/epidemiology/mortality </a:t>
            </a:r>
          </a:p>
          <a:p>
            <a:r>
              <a:rPr lang="en-US" sz="3100" dirty="0">
                <a:effectLst/>
              </a:rPr>
              <a:t>Shim, H., Gupta, A., Fu, A., Flores, R., Simmons, R., Steinberg, J., </a:t>
            </a:r>
            <a:r>
              <a:rPr lang="en-US" sz="3100" dirty="0" err="1">
                <a:effectLst/>
              </a:rPr>
              <a:t>Guerson</a:t>
            </a:r>
            <a:r>
              <a:rPr lang="en-US" sz="3100" dirty="0">
                <a:effectLst/>
              </a:rPr>
              <a:t>-Gil, A., Liao, Y., Yang, J., </a:t>
            </a:r>
            <a:r>
              <a:rPr lang="en-US" sz="3100" dirty="0" err="1">
                <a:effectLst/>
              </a:rPr>
              <a:t>LaComb</a:t>
            </a:r>
            <a:r>
              <a:rPr lang="en-US" sz="3100" dirty="0">
                <a:effectLst/>
              </a:rPr>
              <a:t>, J. F., D’Souza, L. S., </a:t>
            </a:r>
            <a:r>
              <a:rPr lang="en-US" sz="3100" dirty="0" err="1">
                <a:effectLst/>
              </a:rPr>
              <a:t>Monzur</a:t>
            </a:r>
            <a:r>
              <a:rPr lang="en-US" sz="3100" dirty="0">
                <a:effectLst/>
              </a:rPr>
              <a:t>, F., Li, E., &amp; Guillaume, A. (2024). A Quality Improvement Study on Colonoscopy Wait Times in Underinsured Patients Following the COVID-19 Pandemic. </a:t>
            </a:r>
            <a:r>
              <a:rPr lang="en-US" sz="3100" i="1" dirty="0">
                <a:effectLst/>
              </a:rPr>
              <a:t>Clinical and Translational Gastroenterology</a:t>
            </a:r>
            <a:r>
              <a:rPr lang="en-US" sz="3100" dirty="0">
                <a:effectLst/>
              </a:rPr>
              <a:t>, </a:t>
            </a:r>
            <a:r>
              <a:rPr lang="en-US" sz="3100" i="1" dirty="0">
                <a:effectLst/>
              </a:rPr>
              <a:t>15</a:t>
            </a:r>
            <a:r>
              <a:rPr lang="en-US" sz="3100" dirty="0">
                <a:effectLst/>
              </a:rPr>
              <a:t>(9). https://doi.org/10.14309/ctg.0000000000000730 </a:t>
            </a:r>
            <a:endPar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3100" dirty="0">
                <a:effectLst/>
                <a:latin typeface="Times New Roman" panose="02020603050405020304" pitchFamily="18" charset="0"/>
                <a:cs typeface="Times New Roman" panose="02020603050405020304" pitchFamily="18" charset="0"/>
              </a:rPr>
              <a:t>US Preventive Services Taskforce. (2021, May 18). </a:t>
            </a:r>
            <a:r>
              <a:rPr lang="en-US" sz="3100" i="1" dirty="0">
                <a:effectLst/>
                <a:latin typeface="Times New Roman" panose="02020603050405020304" pitchFamily="18" charset="0"/>
                <a:cs typeface="Times New Roman" panose="02020603050405020304" pitchFamily="18" charset="0"/>
              </a:rPr>
              <a:t>Colorectal cancer: Screening</a:t>
            </a:r>
            <a:r>
              <a:rPr lang="en-US" sz="3100" dirty="0">
                <a:effectLst/>
                <a:latin typeface="Times New Roman" panose="02020603050405020304" pitchFamily="18" charset="0"/>
                <a:cs typeface="Times New Roman" panose="02020603050405020304" pitchFamily="18" charset="0"/>
              </a:rPr>
              <a:t>. Recommendation: Colorectal Cancer: Screening | United States Preventive Services Taskforce. https://www.uspreventiveservicestaskforce.org/uspstf/recommendation/colorectal-cancer-screening </a:t>
            </a:r>
          </a:p>
          <a:p>
            <a:r>
              <a:rPr lang="en-US" sz="3100" dirty="0">
                <a:effectLst/>
              </a:rPr>
              <a:t>Wakefield Research. (2025, February). Majority of Americans Think They Don’t Have  Time for Colorectal Cancer Screening, As They  Prioritize Household Chores. </a:t>
            </a:r>
            <a:r>
              <a:rPr lang="en-US" sz="3100" i="1" dirty="0" err="1">
                <a:effectLst/>
              </a:rPr>
              <a:t>Www.Colorectalcancer.Org</a:t>
            </a:r>
            <a:r>
              <a:rPr lang="en-US" sz="3100" dirty="0">
                <a:effectLst/>
              </a:rPr>
              <a:t>. Retrieved October 24, 2025, from https://colorectalcancer.org/sites/default/files/media/documents/1%20Wakefield%20Research%20CRC%20Screening%20Survey%20Summary%20%281%29-Nicole%20Edit.pdf. </a:t>
            </a:r>
            <a:endParaRPr lang="en-US" sz="3100" dirty="0">
              <a:effectLst/>
              <a:latin typeface="Times New Roman" panose="02020603050405020304" pitchFamily="18" charset="0"/>
              <a:cs typeface="Times New Roman" panose="02020603050405020304" pitchFamily="18" charset="0"/>
            </a:endParaRPr>
          </a:p>
          <a:p>
            <a:endParaRPr lang="en-US" dirty="0">
              <a:effectLst/>
              <a:latin typeface="Times New Roman" panose="02020603050405020304" pitchFamily="18" charset="0"/>
              <a:cs typeface="Times New Roman" panose="02020603050405020304" pitchFamily="18" charset="0"/>
            </a:endParaRPr>
          </a:p>
          <a:p>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3831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9FD3-BFBC-46AF-9EA6-77D271CD3A66}"/>
              </a:ext>
            </a:extLst>
          </p:cNvPr>
          <p:cNvSpPr>
            <a:spLocks noGrp="1"/>
          </p:cNvSpPr>
          <p:nvPr>
            <p:ph type="title"/>
          </p:nvPr>
        </p:nvSpPr>
        <p:spPr/>
        <p:txBody>
          <a:bodyPr/>
          <a:lstStyle/>
          <a:p>
            <a:r>
              <a:rPr lang="en-US" dirty="0"/>
              <a:t>Questions</a:t>
            </a:r>
          </a:p>
        </p:txBody>
      </p:sp>
      <p:pic>
        <p:nvPicPr>
          <p:cNvPr id="11" name="Content Placeholder 10" descr="Question mark against red wall">
            <a:extLst>
              <a:ext uri="{FF2B5EF4-FFF2-40B4-BE49-F238E27FC236}">
                <a16:creationId xmlns:a16="http://schemas.microsoft.com/office/drawing/2014/main" id="{32EDE067-9500-40E6-AC47-E22915FBCF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1786" y="2058658"/>
            <a:ext cx="5419046" cy="3275772"/>
          </a:xfrm>
        </p:spPr>
      </p:pic>
    </p:spTree>
    <p:extLst>
      <p:ext uri="{BB962C8B-B14F-4D97-AF65-F5344CB8AC3E}">
        <p14:creationId xmlns:p14="http://schemas.microsoft.com/office/powerpoint/2010/main" val="416494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A604-78C1-4390-A2E8-7D757B9A43E4}"/>
              </a:ext>
            </a:extLst>
          </p:cNvPr>
          <p:cNvSpPr>
            <a:spLocks noGrp="1"/>
          </p:cNvSpPr>
          <p:nvPr>
            <p:ph type="title"/>
          </p:nvPr>
        </p:nvSpPr>
        <p:spPr/>
        <p:txBody>
          <a:bodyPr/>
          <a:lstStyle/>
          <a:p>
            <a:pPr algn="ctr"/>
            <a:r>
              <a:rPr lang="en-US" dirty="0"/>
              <a:t>Disclosures</a:t>
            </a:r>
          </a:p>
        </p:txBody>
      </p:sp>
      <p:sp>
        <p:nvSpPr>
          <p:cNvPr id="3" name="Content Placeholder 2">
            <a:extLst>
              <a:ext uri="{FF2B5EF4-FFF2-40B4-BE49-F238E27FC236}">
                <a16:creationId xmlns:a16="http://schemas.microsoft.com/office/drawing/2014/main" id="{0C5EC36E-64F8-4221-8699-09AA7970857A}"/>
              </a:ext>
            </a:extLst>
          </p:cNvPr>
          <p:cNvSpPr>
            <a:spLocks noGrp="1"/>
          </p:cNvSpPr>
          <p:nvPr>
            <p:ph idx="1"/>
          </p:nvPr>
        </p:nvSpPr>
        <p:spPr/>
        <p:txBody>
          <a:bodyPr/>
          <a:lstStyle/>
          <a:p>
            <a:r>
              <a:rPr lang="en-US" dirty="0"/>
              <a:t>Dakota:</a:t>
            </a:r>
          </a:p>
          <a:p>
            <a:pPr lvl="1"/>
            <a:r>
              <a:rPr lang="en-US" dirty="0"/>
              <a:t>No financial disclosures</a:t>
            </a:r>
          </a:p>
          <a:p>
            <a:r>
              <a:rPr lang="en-US" dirty="0"/>
              <a:t>Brandi: </a:t>
            </a:r>
          </a:p>
          <a:p>
            <a:pPr lvl="1"/>
            <a:r>
              <a:rPr lang="en-US" dirty="0"/>
              <a:t>No financial disclosures</a:t>
            </a:r>
          </a:p>
          <a:p>
            <a:pPr lvl="1"/>
            <a:endParaRPr lang="en-US" dirty="0"/>
          </a:p>
          <a:p>
            <a:pPr marL="457200" lvl="1" indent="0">
              <a:buNone/>
            </a:pPr>
            <a:endParaRPr lang="en-US" dirty="0"/>
          </a:p>
        </p:txBody>
      </p:sp>
    </p:spTree>
    <p:extLst>
      <p:ext uri="{BB962C8B-B14F-4D97-AF65-F5344CB8AC3E}">
        <p14:creationId xmlns:p14="http://schemas.microsoft.com/office/powerpoint/2010/main" val="146237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0A12F2-880F-4B95-BEEF-3B33C0D15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78" y="290074"/>
            <a:ext cx="11136279" cy="6277851"/>
          </a:xfrm>
          <a:prstGeom prst="rect">
            <a:avLst/>
          </a:prstGeom>
        </p:spPr>
      </p:pic>
    </p:spTree>
    <p:extLst>
      <p:ext uri="{BB962C8B-B14F-4D97-AF65-F5344CB8AC3E}">
        <p14:creationId xmlns:p14="http://schemas.microsoft.com/office/powerpoint/2010/main" val="169459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DE31-E508-420A-A026-399598413628}"/>
              </a:ext>
            </a:extLst>
          </p:cNvPr>
          <p:cNvSpPr>
            <a:spLocks noGrp="1"/>
          </p:cNvSpPr>
          <p:nvPr>
            <p:ph type="title"/>
          </p:nvPr>
        </p:nvSpPr>
        <p:spPr/>
        <p:txBody>
          <a:bodyPr/>
          <a:lstStyle/>
          <a:p>
            <a:r>
              <a:rPr lang="en-US" dirty="0"/>
              <a:t>How Did We Get Here? </a:t>
            </a:r>
          </a:p>
        </p:txBody>
      </p:sp>
      <p:sp>
        <p:nvSpPr>
          <p:cNvPr id="3" name="Content Placeholder 2">
            <a:extLst>
              <a:ext uri="{FF2B5EF4-FFF2-40B4-BE49-F238E27FC236}">
                <a16:creationId xmlns:a16="http://schemas.microsoft.com/office/drawing/2014/main" id="{3CF3013E-D601-4406-A874-EE42CE16A954}"/>
              </a:ext>
            </a:extLst>
          </p:cNvPr>
          <p:cNvSpPr>
            <a:spLocks noGrp="1"/>
          </p:cNvSpPr>
          <p:nvPr>
            <p:ph idx="1"/>
          </p:nvPr>
        </p:nvSpPr>
        <p:spPr/>
        <p:txBody>
          <a:bodyPr/>
          <a:lstStyle/>
          <a:p>
            <a:r>
              <a:rPr lang="en-US" sz="1800" dirty="0">
                <a:solidFill>
                  <a:srgbClr val="000000"/>
                </a:solidFill>
                <a:effectLst/>
                <a:latin typeface="Tahoma" panose="020B0604030504040204" pitchFamily="34" charset="0"/>
                <a:ea typeface="Tahoma" panose="020B0604030504040204" pitchFamily="34" charset="0"/>
              </a:rPr>
              <a:t> Staffing shortages, provider availability, earlier recommended screening age, and facility capacity </a:t>
            </a:r>
          </a:p>
          <a:p>
            <a:endParaRPr lang="en-US" dirty="0"/>
          </a:p>
        </p:txBody>
      </p:sp>
      <p:sp>
        <p:nvSpPr>
          <p:cNvPr id="4" name="Oval 3">
            <a:extLst>
              <a:ext uri="{FF2B5EF4-FFF2-40B4-BE49-F238E27FC236}">
                <a16:creationId xmlns:a16="http://schemas.microsoft.com/office/drawing/2014/main" id="{5E9C6392-B01E-48AA-83EF-63DE619FD2F6}"/>
              </a:ext>
            </a:extLst>
          </p:cNvPr>
          <p:cNvSpPr/>
          <p:nvPr/>
        </p:nvSpPr>
        <p:spPr>
          <a:xfrm>
            <a:off x="1210244" y="3323043"/>
            <a:ext cx="3991148" cy="3172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522AA5-20CD-4701-BC22-B611633F9315}"/>
              </a:ext>
            </a:extLst>
          </p:cNvPr>
          <p:cNvSpPr txBox="1"/>
          <p:nvPr/>
        </p:nvSpPr>
        <p:spPr>
          <a:xfrm>
            <a:off x="2458818" y="4167664"/>
            <a:ext cx="1483789" cy="1323439"/>
          </a:xfrm>
          <a:prstGeom prst="rect">
            <a:avLst/>
          </a:prstGeom>
          <a:noFill/>
        </p:spPr>
        <p:txBody>
          <a:bodyPr wrap="square" rtlCol="0">
            <a:spAutoFit/>
          </a:bodyPr>
          <a:lstStyle/>
          <a:p>
            <a:r>
              <a:rPr lang="en-US" sz="2000" b="1" dirty="0"/>
              <a:t>59.2M eligible for CRC screening</a:t>
            </a:r>
          </a:p>
        </p:txBody>
      </p:sp>
      <p:sp>
        <p:nvSpPr>
          <p:cNvPr id="7" name="Oval 6">
            <a:extLst>
              <a:ext uri="{FF2B5EF4-FFF2-40B4-BE49-F238E27FC236}">
                <a16:creationId xmlns:a16="http://schemas.microsoft.com/office/drawing/2014/main" id="{B8C9EA27-51C8-4842-A555-F91BC07569EA}"/>
              </a:ext>
            </a:extLst>
          </p:cNvPr>
          <p:cNvSpPr/>
          <p:nvPr/>
        </p:nvSpPr>
        <p:spPr>
          <a:xfrm>
            <a:off x="5415148" y="3633849"/>
            <a:ext cx="1876301" cy="20880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B109D4-053A-49E0-AA76-26EADEF4087E}"/>
              </a:ext>
            </a:extLst>
          </p:cNvPr>
          <p:cNvSpPr txBox="1"/>
          <p:nvPr/>
        </p:nvSpPr>
        <p:spPr>
          <a:xfrm>
            <a:off x="5628903" y="4167664"/>
            <a:ext cx="1448790" cy="923330"/>
          </a:xfrm>
          <a:prstGeom prst="rect">
            <a:avLst/>
          </a:prstGeom>
          <a:noFill/>
        </p:spPr>
        <p:txBody>
          <a:bodyPr wrap="square" rtlCol="0">
            <a:spAutoFit/>
          </a:bodyPr>
          <a:lstStyle/>
          <a:p>
            <a:pPr algn="ctr"/>
            <a:r>
              <a:rPr lang="en-US" dirty="0"/>
              <a:t>Colonoscopy capacity 6.3M</a:t>
            </a:r>
          </a:p>
        </p:txBody>
      </p:sp>
    </p:spTree>
    <p:extLst>
      <p:ext uri="{BB962C8B-B14F-4D97-AF65-F5344CB8AC3E}">
        <p14:creationId xmlns:p14="http://schemas.microsoft.com/office/powerpoint/2010/main" val="124376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F617-B13E-4529-BBD1-86CD19B24AE5}"/>
              </a:ext>
            </a:extLst>
          </p:cNvPr>
          <p:cNvSpPr>
            <a:spLocks noGrp="1"/>
          </p:cNvSpPr>
          <p:nvPr>
            <p:ph type="title"/>
          </p:nvPr>
        </p:nvSpPr>
        <p:spPr/>
        <p:txBody>
          <a:bodyPr/>
          <a:lstStyle/>
          <a:p>
            <a:r>
              <a:rPr lang="en-US" dirty="0"/>
              <a:t>Patient Perspective</a:t>
            </a:r>
          </a:p>
        </p:txBody>
      </p:sp>
      <p:sp>
        <p:nvSpPr>
          <p:cNvPr id="3" name="Content Placeholder 2">
            <a:extLst>
              <a:ext uri="{FF2B5EF4-FFF2-40B4-BE49-F238E27FC236}">
                <a16:creationId xmlns:a16="http://schemas.microsoft.com/office/drawing/2014/main" id="{2306B748-4A8E-4960-98AD-FC3CE591CE49}"/>
              </a:ext>
            </a:extLst>
          </p:cNvPr>
          <p:cNvSpPr>
            <a:spLocks noGrp="1"/>
          </p:cNvSpPr>
          <p:nvPr>
            <p:ph idx="1"/>
          </p:nvPr>
        </p:nvSpPr>
        <p:spPr/>
        <p:txBody>
          <a:bodyPr/>
          <a:lstStyle/>
          <a:p>
            <a:r>
              <a:rPr lang="en-US" dirty="0"/>
              <a:t>Competing priorities</a:t>
            </a:r>
          </a:p>
          <a:p>
            <a:r>
              <a:rPr lang="en-US" dirty="0"/>
              <a:t>Fear Factor</a:t>
            </a:r>
          </a:p>
          <a:p>
            <a:r>
              <a:rPr lang="en-US" dirty="0"/>
              <a:t>Cost concerns </a:t>
            </a:r>
          </a:p>
          <a:p>
            <a:r>
              <a:rPr lang="en-US" dirty="0"/>
              <a:t>Wait time</a:t>
            </a:r>
          </a:p>
        </p:txBody>
      </p:sp>
    </p:spTree>
    <p:extLst>
      <p:ext uri="{BB962C8B-B14F-4D97-AF65-F5344CB8AC3E}">
        <p14:creationId xmlns:p14="http://schemas.microsoft.com/office/powerpoint/2010/main" val="422417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3BF5-A2A0-4958-B16F-246BACA07943}"/>
              </a:ext>
            </a:extLst>
          </p:cNvPr>
          <p:cNvSpPr>
            <a:spLocks noGrp="1"/>
          </p:cNvSpPr>
          <p:nvPr>
            <p:ph type="title"/>
          </p:nvPr>
        </p:nvSpPr>
        <p:spPr/>
        <p:txBody>
          <a:bodyPr/>
          <a:lstStyle/>
          <a:p>
            <a:r>
              <a:rPr lang="en-US" dirty="0"/>
              <a:t>Impact of Delayed Screening</a:t>
            </a:r>
          </a:p>
        </p:txBody>
      </p:sp>
      <p:sp>
        <p:nvSpPr>
          <p:cNvPr id="3" name="Content Placeholder 2">
            <a:extLst>
              <a:ext uri="{FF2B5EF4-FFF2-40B4-BE49-F238E27FC236}">
                <a16:creationId xmlns:a16="http://schemas.microsoft.com/office/drawing/2014/main" id="{6E925ADA-0960-400A-8190-57146DAC982C}"/>
              </a:ext>
            </a:extLst>
          </p:cNvPr>
          <p:cNvSpPr>
            <a:spLocks noGrp="1"/>
          </p:cNvSpPr>
          <p:nvPr>
            <p:ph idx="1"/>
          </p:nvPr>
        </p:nvSpPr>
        <p:spPr/>
        <p:txBody>
          <a:bodyPr/>
          <a:lstStyle/>
          <a:p>
            <a:r>
              <a:rPr lang="en-US" dirty="0"/>
              <a:t>Increased mortality </a:t>
            </a:r>
          </a:p>
          <a:p>
            <a:r>
              <a:rPr lang="en-US" dirty="0"/>
              <a:t>Late stage diagnosis</a:t>
            </a:r>
          </a:p>
          <a:p>
            <a:endParaRPr lang="en-US" dirty="0"/>
          </a:p>
        </p:txBody>
      </p:sp>
      <p:pic>
        <p:nvPicPr>
          <p:cNvPr id="5" name="Picture 4">
            <a:extLst>
              <a:ext uri="{FF2B5EF4-FFF2-40B4-BE49-F238E27FC236}">
                <a16:creationId xmlns:a16="http://schemas.microsoft.com/office/drawing/2014/main" id="{0E2CF468-27EC-4971-8211-8A19CE582CCE}"/>
              </a:ext>
            </a:extLst>
          </p:cNvPr>
          <p:cNvPicPr>
            <a:picLocks noChangeAspect="1"/>
          </p:cNvPicPr>
          <p:nvPr/>
        </p:nvPicPr>
        <p:blipFill>
          <a:blip r:embed="rId3"/>
          <a:stretch>
            <a:fillRect/>
          </a:stretch>
        </p:blipFill>
        <p:spPr>
          <a:xfrm>
            <a:off x="3297866" y="1937483"/>
            <a:ext cx="5394872" cy="3587312"/>
          </a:xfrm>
          <a:prstGeom prst="rect">
            <a:avLst/>
          </a:prstGeom>
        </p:spPr>
      </p:pic>
    </p:spTree>
    <p:extLst>
      <p:ext uri="{BB962C8B-B14F-4D97-AF65-F5344CB8AC3E}">
        <p14:creationId xmlns:p14="http://schemas.microsoft.com/office/powerpoint/2010/main" val="239312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C296C-C6A8-475F-9078-2D1CFAC09A72}"/>
              </a:ext>
            </a:extLst>
          </p:cNvPr>
          <p:cNvSpPr>
            <a:spLocks noGrp="1"/>
          </p:cNvSpPr>
          <p:nvPr>
            <p:ph type="title"/>
          </p:nvPr>
        </p:nvSpPr>
        <p:spPr/>
        <p:txBody>
          <a:bodyPr/>
          <a:lstStyle/>
          <a:p>
            <a:r>
              <a:rPr lang="en-US" dirty="0"/>
              <a:t>National Resources </a:t>
            </a:r>
          </a:p>
        </p:txBody>
      </p:sp>
      <p:sp>
        <p:nvSpPr>
          <p:cNvPr id="3" name="Content Placeholder 2">
            <a:extLst>
              <a:ext uri="{FF2B5EF4-FFF2-40B4-BE49-F238E27FC236}">
                <a16:creationId xmlns:a16="http://schemas.microsoft.com/office/drawing/2014/main" id="{EAFEA156-3A01-4FE9-9C22-43E35C664F0B}"/>
              </a:ext>
            </a:extLst>
          </p:cNvPr>
          <p:cNvSpPr>
            <a:spLocks noGrp="1"/>
          </p:cNvSpPr>
          <p:nvPr>
            <p:ph idx="1"/>
          </p:nvPr>
        </p:nvSpPr>
        <p:spPr/>
        <p:txBody>
          <a:bodyPr/>
          <a:lstStyle/>
          <a:p>
            <a:r>
              <a:rPr lang="en-US" dirty="0"/>
              <a:t>American Cancer Society</a:t>
            </a:r>
          </a:p>
          <a:p>
            <a:r>
              <a:rPr lang="en-US" dirty="0"/>
              <a:t>Centers for Disease Control and Prevention</a:t>
            </a:r>
          </a:p>
          <a:p>
            <a:r>
              <a:rPr lang="en-US" dirty="0"/>
              <a:t>National Cancer Institute</a:t>
            </a:r>
          </a:p>
          <a:p>
            <a:r>
              <a:rPr lang="en-US" dirty="0"/>
              <a:t>Prevent Cancer Foundation</a:t>
            </a:r>
          </a:p>
          <a:p>
            <a:r>
              <a:rPr lang="en-US" dirty="0"/>
              <a:t>Colorectal Cancer Alliance</a:t>
            </a:r>
          </a:p>
        </p:txBody>
      </p:sp>
    </p:spTree>
    <p:extLst>
      <p:ext uri="{BB962C8B-B14F-4D97-AF65-F5344CB8AC3E}">
        <p14:creationId xmlns:p14="http://schemas.microsoft.com/office/powerpoint/2010/main" val="85176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489B-F8A9-4709-8476-B6209147B4C2}"/>
              </a:ext>
            </a:extLst>
          </p:cNvPr>
          <p:cNvSpPr>
            <a:spLocks noGrp="1"/>
          </p:cNvSpPr>
          <p:nvPr>
            <p:ph type="title"/>
          </p:nvPr>
        </p:nvSpPr>
        <p:spPr/>
        <p:txBody>
          <a:bodyPr/>
          <a:lstStyle/>
          <a:p>
            <a:r>
              <a:rPr lang="en-US" dirty="0"/>
              <a:t>State and Local Resources</a:t>
            </a:r>
          </a:p>
        </p:txBody>
      </p:sp>
      <p:sp>
        <p:nvSpPr>
          <p:cNvPr id="3" name="Content Placeholder 2">
            <a:extLst>
              <a:ext uri="{FF2B5EF4-FFF2-40B4-BE49-F238E27FC236}">
                <a16:creationId xmlns:a16="http://schemas.microsoft.com/office/drawing/2014/main" id="{E3CEB11D-2EF9-4F64-BA30-00CE98E043BD}"/>
              </a:ext>
            </a:extLst>
          </p:cNvPr>
          <p:cNvSpPr>
            <a:spLocks noGrp="1"/>
          </p:cNvSpPr>
          <p:nvPr>
            <p:ph idx="1"/>
          </p:nvPr>
        </p:nvSpPr>
        <p:spPr/>
        <p:txBody>
          <a:bodyPr/>
          <a:lstStyle/>
          <a:p>
            <a:r>
              <a:rPr lang="en-US" dirty="0"/>
              <a:t>Hitting Cancer Below the Belt (HCB2)</a:t>
            </a:r>
          </a:p>
          <a:p>
            <a:r>
              <a:rPr lang="en-US" dirty="0"/>
              <a:t>Virginia Colorectal Cancer Roundtable (VCCRT)</a:t>
            </a:r>
          </a:p>
          <a:p>
            <a:r>
              <a:rPr lang="en-US" dirty="0"/>
              <a:t>Virginia Association of Free and Charitable Clinics</a:t>
            </a:r>
          </a:p>
          <a:p>
            <a:r>
              <a:rPr lang="en-US" dirty="0"/>
              <a:t>UVA Health Emily Couric Comprehensive Cancer Center</a:t>
            </a:r>
          </a:p>
          <a:p>
            <a:endParaRPr lang="en-US" dirty="0"/>
          </a:p>
          <a:p>
            <a:endParaRPr lang="en-US" dirty="0"/>
          </a:p>
        </p:txBody>
      </p:sp>
      <p:pic>
        <p:nvPicPr>
          <p:cNvPr id="5" name="Picture 4">
            <a:extLst>
              <a:ext uri="{FF2B5EF4-FFF2-40B4-BE49-F238E27FC236}">
                <a16:creationId xmlns:a16="http://schemas.microsoft.com/office/drawing/2014/main" id="{978F1745-E9EF-4C7E-A781-103B4F34AA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73834" y="3770645"/>
            <a:ext cx="4603668" cy="2376644"/>
          </a:xfrm>
          <a:prstGeom prst="rect">
            <a:avLst/>
          </a:prstGeom>
        </p:spPr>
      </p:pic>
      <p:sp>
        <p:nvSpPr>
          <p:cNvPr id="6" name="TextBox 5">
            <a:extLst>
              <a:ext uri="{FF2B5EF4-FFF2-40B4-BE49-F238E27FC236}">
                <a16:creationId xmlns:a16="http://schemas.microsoft.com/office/drawing/2014/main" id="{5CBCE9D5-1654-4F93-88D6-0A4F3F6B3B5A}"/>
              </a:ext>
            </a:extLst>
          </p:cNvPr>
          <p:cNvSpPr txBox="1"/>
          <p:nvPr/>
        </p:nvSpPr>
        <p:spPr>
          <a:xfrm>
            <a:off x="0" y="6576060"/>
            <a:ext cx="12192000" cy="230832"/>
          </a:xfrm>
          <a:prstGeom prst="rect">
            <a:avLst/>
          </a:prstGeom>
          <a:noFill/>
        </p:spPr>
        <p:txBody>
          <a:bodyPr wrap="square" rtlCol="0">
            <a:spAutoFit/>
          </a:bodyPr>
          <a:lstStyle/>
          <a:p>
            <a:r>
              <a:rPr lang="en-US" sz="900">
                <a:hlinkClick r:id="rId4" tooltip="http://www.comunsinsentido.com/2019/02/richmond-va-50-estados-usa.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30145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7F77-D89B-478E-92F4-3AEE16060464}"/>
              </a:ext>
            </a:extLst>
          </p:cNvPr>
          <p:cNvSpPr>
            <a:spLocks noGrp="1"/>
          </p:cNvSpPr>
          <p:nvPr>
            <p:ph type="title"/>
          </p:nvPr>
        </p:nvSpPr>
        <p:spPr/>
        <p:txBody>
          <a:bodyPr/>
          <a:lstStyle/>
          <a:p>
            <a:r>
              <a:rPr lang="en-US" dirty="0"/>
              <a:t>Patient Options</a:t>
            </a:r>
          </a:p>
        </p:txBody>
      </p:sp>
      <p:pic>
        <p:nvPicPr>
          <p:cNvPr id="5" name="Content Placeholder 4">
            <a:extLst>
              <a:ext uri="{FF2B5EF4-FFF2-40B4-BE49-F238E27FC236}">
                <a16:creationId xmlns:a16="http://schemas.microsoft.com/office/drawing/2014/main" id="{E4C21D55-9A38-4223-A46B-18FC887CF0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0225" y="1318161"/>
            <a:ext cx="7321879" cy="5100832"/>
          </a:xfrm>
        </p:spPr>
      </p:pic>
    </p:spTree>
    <p:extLst>
      <p:ext uri="{BB962C8B-B14F-4D97-AF65-F5344CB8AC3E}">
        <p14:creationId xmlns:p14="http://schemas.microsoft.com/office/powerpoint/2010/main" val="1632703813"/>
      </p:ext>
    </p:extLst>
  </p:cSld>
  <p:clrMapOvr>
    <a:masterClrMapping/>
  </p:clrMapOvr>
</p:sld>
</file>

<file path=ppt/theme/theme1.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721</TotalTime>
  <Words>4248</Words>
  <Application>Microsoft Office PowerPoint</Application>
  <PresentationFormat>Widescreen</PresentationFormat>
  <Paragraphs>187</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Tahoma</vt:lpstr>
      <vt:lpstr>Times New Roman</vt:lpstr>
      <vt:lpstr>Trebuchet MS</vt:lpstr>
      <vt:lpstr>Wingdings 3</vt:lpstr>
      <vt:lpstr>Facet</vt:lpstr>
      <vt:lpstr>Utilizing an Oncology Nurse Navigation Model to Improve Access to Colorectal Cancer Screening </vt:lpstr>
      <vt:lpstr>Disclosures</vt:lpstr>
      <vt:lpstr>PowerPoint Presentation</vt:lpstr>
      <vt:lpstr>How Did We Get Here? </vt:lpstr>
      <vt:lpstr>Patient Perspective</vt:lpstr>
      <vt:lpstr>Impact of Delayed Screening</vt:lpstr>
      <vt:lpstr>National Resources </vt:lpstr>
      <vt:lpstr>State and Local Resources</vt:lpstr>
      <vt:lpstr>Patient Options</vt:lpstr>
      <vt:lpstr>Cologuard vs. FIT</vt:lpstr>
      <vt:lpstr>PowerPoint Presentation</vt:lpstr>
      <vt:lpstr>Now What? </vt:lpstr>
      <vt:lpstr>PowerPoint Presentation</vt:lpstr>
      <vt:lpstr>Results</vt:lpstr>
      <vt:lpstr>University Medical Associates</vt:lpstr>
      <vt:lpstr>Results</vt:lpstr>
      <vt:lpstr>Conclusions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an Oncology Nurse Navigation Model to Improve Access to Colorectal Cancer Screening</dc:title>
  <dc:creator>Clemmons, Dakota *HS</dc:creator>
  <cp:lastModifiedBy>Rader, Irene M *HS</cp:lastModifiedBy>
  <cp:revision>58</cp:revision>
  <dcterms:created xsi:type="dcterms:W3CDTF">2025-10-22T14:31:13Z</dcterms:created>
  <dcterms:modified xsi:type="dcterms:W3CDTF">2025-11-04T17:10:16Z</dcterms:modified>
</cp:coreProperties>
</file>