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9" r:id="rId3"/>
    <p:sldId id="282" r:id="rId4"/>
    <p:sldId id="262" r:id="rId5"/>
    <p:sldId id="265" r:id="rId6"/>
    <p:sldId id="267" r:id="rId7"/>
    <p:sldId id="289" r:id="rId8"/>
    <p:sldId id="270" r:id="rId9"/>
    <p:sldId id="271" r:id="rId10"/>
    <p:sldId id="272" r:id="rId11"/>
    <p:sldId id="287" r:id="rId12"/>
    <p:sldId id="290" r:id="rId13"/>
    <p:sldId id="274" r:id="rId14"/>
    <p:sldId id="273" r:id="rId15"/>
    <p:sldId id="278" r:id="rId16"/>
    <p:sldId id="291" r:id="rId17"/>
    <p:sldId id="277" r:id="rId18"/>
    <p:sldId id="276" r:id="rId19"/>
    <p:sldId id="280" r:id="rId20"/>
    <p:sldId id="292" r:id="rId21"/>
    <p:sldId id="283" r:id="rId22"/>
    <p:sldId id="275" r:id="rId23"/>
    <p:sldId id="286" r:id="rId24"/>
    <p:sldId id="293" r:id="rId25"/>
    <p:sldId id="284" r:id="rId26"/>
    <p:sldId id="294" r:id="rId27"/>
    <p:sldId id="288" r:id="rId28"/>
    <p:sldId id="279" r:id="rId29"/>
    <p:sldId id="295" r:id="rId30"/>
    <p:sldId id="28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4E80"/>
    <a:srgbClr val="A45248"/>
    <a:srgbClr val="2F723E"/>
    <a:srgbClr val="FCC89B"/>
    <a:srgbClr val="A7B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113" d="100"/>
          <a:sy n="113" d="100"/>
        </p:scale>
        <p:origin x="456" y="-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E78C1-397F-4CD5-9C34-3FBCE129D04A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02E26-3CF2-4DD4-8D76-DC11B8949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49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79CE0C6-B81F-8277-E35F-C32ECE0CDF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3D6015-7E6C-849F-9BF4-D456F7E8F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72" y="1122363"/>
            <a:ext cx="7254882" cy="2387600"/>
          </a:xfrm>
        </p:spPr>
        <p:txBody>
          <a:bodyPr anchor="ctr" anchorCtr="0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B796A5-22C4-191D-373A-265FDCDA5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72" y="4114800"/>
            <a:ext cx="7254882" cy="130628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D8AB4E-F1B6-4C0A-71B7-0EF27117C6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46" y="526730"/>
            <a:ext cx="1840404" cy="1311595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2F6DED8-FFD2-3DB7-5A2A-96469436AD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887616" y="6356350"/>
            <a:ext cx="5466184" cy="365125"/>
          </a:xfrm>
        </p:spPr>
        <p:txBody>
          <a:bodyPr/>
          <a:lstStyle/>
          <a:p>
            <a:r>
              <a:rPr lang="en-US" dirty="0"/>
              <a:t>© 2025 by the Mid-Atlantic Society of Gastroenterology Nurses and Associates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D3BCAD8-93E7-3F90-E37B-D4550F6FB0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0BC280-D692-4DE3-A04E-E3A1D535DF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77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5DA9F-19F3-EA8A-B512-B2A27BBE8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84B1B-0B49-28D4-C42B-D962E2F98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E8C405A-2DD8-EDDB-A5AD-51E16123C4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2025 by the Mid-Atlantic Society of Gastroenterology Nurses and Associates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41A6408-AB22-C0D7-AD01-47E1B4AEF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0BC280-D692-4DE3-A04E-E3A1D535DF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72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4176F1-5B38-D2C0-2AA1-F8DAF31B12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7B314C-9690-D921-93A3-32140889BB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D97DA7E-D59A-66A0-824D-05922C47E1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2025 by the Mid-Atlantic Society of Gastroenterology Nurses and Associates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DB73FF0-AE56-4A9E-2620-5F2CF13B56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0BC280-D692-4DE3-A04E-E3A1D535DF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381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C13F2-55BA-7AC6-FDAB-661024466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1436" y="365125"/>
            <a:ext cx="942236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27A00-F921-E2E5-87E2-2B0B5C36E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1436" y="1825625"/>
            <a:ext cx="9422364" cy="4015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4FB9C0-526B-82B6-05DE-1B930AE158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26" y="426721"/>
            <a:ext cx="1347606" cy="960394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A3610F-1DFC-EFCD-7183-810AA54E61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2025 by the Mid-Atlantic Society of Gastroenterology Nurses and Associates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5D291F-0A5F-1C94-1F05-11C43DA34A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0BC280-D692-4DE3-A04E-E3A1D535DF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401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6A093-0D7B-F3E4-A971-2F6A5A3A3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1A089A-B706-6E12-E986-FAFF30250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7683853-F87E-CFCE-DCE9-F0C177B11B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2025 by the Mid-Atlantic Society of Gastroenterology Nurses and Associates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1A1ADA-ADCE-8379-0F24-32C4CBDC5C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0BC280-D692-4DE3-A04E-E3A1D535DF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72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BD711-D711-C3FC-AAC0-878807594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6DF7F-EBFD-1D8C-0A6D-DF1CD4A6D7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9057CF-AE54-199E-E610-46AE7A332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2B005C-8BA7-EDDD-4DDB-19968A8312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2025 by the Mid-Atlantic Society of Gastroenterology Nurses and Associates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9E54C8-D91E-F8CB-D96C-0FD9F9916E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0BC280-D692-4DE3-A04E-E3A1D535DF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490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F8F2B-5B3A-513E-FF03-72314F0FE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ECE875-BC87-8CBA-D094-E9FBD7F0B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0F772C-79FE-E5CA-EFC5-47F71B3D1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958AA0-C438-7B60-B6E6-8D10297A93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28BB44-1ED7-0517-FE95-3483D8FDC8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1653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55DEB-7DD1-7C83-6AA0-11B914D00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07A9D5-89E9-5F80-8676-36791504FB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2025 by the Mid-Atlantic Society of Gastroenterology Nurses and Associates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D98F91-FD2B-8167-62A9-CB9CD16E33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0BC280-D692-4DE3-A04E-E3A1D535DF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957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D4A66A-1245-0148-8D08-F68300BDC0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CF34CA5-A70A-FD23-186C-E3AF45E0ED9A}"/>
              </a:ext>
            </a:extLst>
          </p:cNvPr>
          <p:cNvSpPr/>
          <p:nvPr userDrawn="1"/>
        </p:nvSpPr>
        <p:spPr>
          <a:xfrm>
            <a:off x="8994940" y="936612"/>
            <a:ext cx="2082636" cy="423122"/>
          </a:xfrm>
          <a:prstGeom prst="rect">
            <a:avLst/>
          </a:prstGeom>
          <a:solidFill>
            <a:srgbClr val="3D4E8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Visit Website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0020AA-6DA7-9B87-2FFB-5EB8861BF2FC}"/>
              </a:ext>
            </a:extLst>
          </p:cNvPr>
          <p:cNvSpPr/>
          <p:nvPr userDrawn="1"/>
        </p:nvSpPr>
        <p:spPr>
          <a:xfrm>
            <a:off x="8994940" y="1963379"/>
            <a:ext cx="2082636" cy="423122"/>
          </a:xfrm>
          <a:prstGeom prst="rect">
            <a:avLst/>
          </a:prstGeom>
          <a:solidFill>
            <a:srgbClr val="3D4E8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LinkedIn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F606E8-A594-34FC-B119-3CD3A155A2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74" y="479105"/>
            <a:ext cx="2582863" cy="184072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D44F70A-BE85-21E9-01D5-7BE348D45E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857" y="1793988"/>
            <a:ext cx="759249" cy="761904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BA264B8-519F-A317-9190-8E716DF5ED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857" y="767222"/>
            <a:ext cx="761904" cy="761904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271108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A97CD-8A8F-C153-BB5F-4274D957D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1B986-C26A-A21B-2DDD-AEC7AAAD4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F7CDDC-1945-144F-FCA8-6E66F4941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F60CFA-B1B4-0BD9-8FB1-4B0A56E00B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2025 by the Mid-Atlantic Society of Gastroenterology Nurses and Associates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78A3B7-C487-253C-8933-9D95A9C0E1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0BC280-D692-4DE3-A04E-E3A1D535DF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455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3881C-5416-7D49-61D4-5D4EBF00D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06A5E4-34B8-F290-2FD6-42F53CE79F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8F09EE-6357-4AA4-D63C-4327644BA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BA82E2-4722-0903-B02B-EB322B0D2C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2025 by the Mid-Atlantic Society of Gastroenterology Nurses and Associates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BC47C7-7CD1-343C-F259-2AF63F1173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0BC280-D692-4DE3-A04E-E3A1D535DF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140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7732A31-933A-B3EF-6869-6FC5EACEEA9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4547A0-D4F2-423C-7290-3854F7308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F801D-1302-B5B5-BFB7-2936FDE77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1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9D50D-03B0-16E0-F07E-5FCEA4C14E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799" y="6356350"/>
            <a:ext cx="67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B0BC280-D692-4DE3-A04E-E3A1D535DF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03908-4A88-2879-6332-CD799F6C6B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© 2025 by the Mid-Atlantic Society of Gastroenterology Nurses and Associates</a:t>
            </a:r>
          </a:p>
        </p:txBody>
      </p:sp>
    </p:spTree>
    <p:extLst>
      <p:ext uri="{BB962C8B-B14F-4D97-AF65-F5344CB8AC3E}">
        <p14:creationId xmlns:p14="http://schemas.microsoft.com/office/powerpoint/2010/main" val="689741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CC89B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CC89B"/>
        </a:buClr>
        <a:buFont typeface="Wingdings" panose="05000000000000000000" pitchFamily="2" charset="2"/>
        <a:buChar char="§"/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CC89B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CC89B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CC89B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American+Society+for+Gastrointestinal+Endoscopy&amp;sca_esv=99331a272fb6ecba&amp;source=hp&amp;ei=MZ7naMacGcaOwbkPzuDWoAU&amp;iflsig=AOw8s4IAAAAAaOesQboRSZFPoXMscD1hqOt0kZ6ReYyn&amp;ved=2ahUKEwjL0P-xg5eQAxVbElkFHX-_LDkQgK4QegQIARAG&amp;uact=5&amp;oq=multi+society+task+force+for+endoscopy&amp;gs_lp=Egdnd3Mtd2l6IiZtdWx0aSBzb2NpZXR5IHRhc2sgZm9yY2UgZm9yIGVuZG9zY29weTIFECEYoAEyBRAhGKABMgUQIRigATIFECEYoAFIkk1Q0w1YoktwAXgAkAEAmAHSAaAB5RaqAQYzNS4yLjG4AQPIAQD4AQGYAiegAq4XqAIKwgIKEAAYAxjqAhiPAcICChAAGIAEGEMYigXCAg0QABiABBixAxhDGIoFwgIIEAAYgAQYsQPCAggQLhiABBixA8ICBRAAGIAEwgILEAAYgAQYsQMYgwHCAgUQLhiABMICBhAAGBYYHsICCBAAGBYYChgewgIFEAAY7wXCAggQABiABBiiBMICCBAAGKIEGIkFwgIFECEYqwKYAwPxBXhL9JSphmP3kgcGMzYuMi4xoAe-gAKyBwYzNS4yLjG4B6oXwgcFMTcuMjLIByw&amp;sclient=gws-wiz&amp;mstk=AUtExfBZLFeT-r7Ti-_JkASCQwthmI6480pXS8P3i9V5xiNeq9wUzHMpvsG-SB4GNfTsWIR94_jm63p-SdKBnCET3_LlBO6JQJ59Ka1bxrf3eQmvt_gGvYEdYTpKmEG2PmEtBuA&amp;csui=3" TargetMode="External"/><Relationship Id="rId2" Type="http://schemas.openxmlformats.org/officeDocument/2006/relationships/hyperlink" Target="https://www.google.com/url?sa=i&amp;source=web&amp;rct=j&amp;url=https://www.asge.org/home/resources/publications/guidelines/recommendations-for-follow-up-after-colonoscopy-and-polypectomy-a-consensus-update-by-the-us-multi-society-task-force-on-colorectal-cancer&amp;ved=2ahUKEwjL0P-xg5eQAxVbElkFHX-_LDkQy_kOegQIARAF&amp;opi=89978449&amp;cd&amp;psig=AOvVaw0gDf9hV-wNPk5CUFKSQqh4&amp;ust=176009618858200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t&amp;rct=j&amp;q=&amp;esrc=s&amp;source=web&amp;cd=&amp;ved=2ahUKEwjkkd30raSQAxVbElkFHVjvF-kQFnoECEkQAw&amp;url=https%3A%2F%2Fwww.giejournal.org%2Farticle%2FS0016-5107(02)70349-0%2Fabstract%23%3A~%3Atext%3DOpen%2520access%2520endoscopy%2520(OAE)%2520is%2Cwhether%2520endoscopic%2520intervention%2520was%2520indicated.&amp;usg=AOvVaw3iOVW_3-zlXVWKMRgbcvb_&amp;opi=89978449" TargetMode="External"/><Relationship Id="rId2" Type="http://schemas.openxmlformats.org/officeDocument/2006/relationships/hyperlink" Target="https://gi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hat.openai.com/chat" TargetMode="External"/><Relationship Id="rId4" Type="http://schemas.openxmlformats.org/officeDocument/2006/relationships/hyperlink" Target="https://doi.org/10.1016/j.gie.2015.01.041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A834C2-E2EA-F94A-5D0B-1D590AC81FF4}"/>
              </a:ext>
            </a:extLst>
          </p:cNvPr>
          <p:cNvSpPr txBox="1"/>
          <p:nvPr/>
        </p:nvSpPr>
        <p:spPr>
          <a:xfrm>
            <a:off x="6203108" y="576721"/>
            <a:ext cx="1844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753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11E59-FF37-476C-AFCA-62A4C2BAB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Making Adjustments On The Referral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1827D-6401-4F59-8493-67F153305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1436" y="1825625"/>
            <a:ext cx="8158226" cy="2191484"/>
          </a:xfrm>
        </p:spPr>
        <p:txBody>
          <a:bodyPr>
            <a:noAutofit/>
          </a:bodyPr>
          <a:lstStyle/>
          <a:p>
            <a:r>
              <a:rPr lang="en-US" sz="2000" dirty="0"/>
              <a:t>Adjustments are made based on guidelines and patient assessment – determine if patient is due </a:t>
            </a:r>
            <a:r>
              <a:rPr lang="en-US" sz="800" dirty="0"/>
              <a:t>U.S. Multi‑Society Task Force on Colorectal Cancer. </a:t>
            </a:r>
            <a:r>
              <a:rPr lang="en-US" sz="800" i="1" dirty="0"/>
              <a:t>Colorectal cancer screening: Recommendations for physicians and patients from the U.S. Multi‑Society Task Force on Colorectal Cancer.</a:t>
            </a:r>
            <a:r>
              <a:rPr lang="en-US" sz="800" dirty="0"/>
              <a:t> American Society for Gastrointestinal Endoscopy, 2020.</a:t>
            </a:r>
          </a:p>
          <a:p>
            <a:r>
              <a:rPr lang="en-US" sz="2000" dirty="0"/>
              <a:t>Cancel procedure if not due/ send letter to referring</a:t>
            </a:r>
          </a:p>
          <a:p>
            <a:r>
              <a:rPr lang="en-US" sz="2000" dirty="0"/>
              <a:t>Send to clinic for a pre-procedure evaluation prior to scheduling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34342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87430-A44F-414F-A60D-267184F61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Multi-Society Task 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E3DF4-38A4-4B9A-A0C7-A2C34472E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4452" y="1817810"/>
            <a:ext cx="9422364" cy="2465021"/>
          </a:xfrm>
        </p:spPr>
        <p:txBody>
          <a:bodyPr>
            <a:normAutofit lnSpcReduction="10000"/>
          </a:bodyPr>
          <a:lstStyle/>
          <a:p>
            <a:r>
              <a:rPr lang="en-US" sz="2000" b="0" i="0" dirty="0">
                <a:effectLst/>
              </a:rPr>
              <a:t>Multi Society task force is a collaborative body of gastroenterology societies that develops consensus-based guidelines on endoscopy best practices, such as </a:t>
            </a:r>
            <a:r>
              <a:rPr lang="en-US" sz="2000" b="1" i="0" dirty="0">
                <a:effectLst/>
              </a:rPr>
              <a:t>screening recommendations, endoscopic polyp removal,</a:t>
            </a:r>
            <a:r>
              <a:rPr lang="en-US" sz="2000" b="0" i="0" dirty="0">
                <a:effectLst/>
              </a:rPr>
              <a:t> and colonoscopy quality metrics like bowel preparation and </a:t>
            </a:r>
            <a:r>
              <a:rPr lang="en-US" sz="2000" b="1" i="0" dirty="0">
                <a:effectLst/>
              </a:rPr>
              <a:t>adenoma detection</a:t>
            </a:r>
            <a:r>
              <a:rPr lang="en-US" sz="2000" b="0" i="0" dirty="0">
                <a:effectLst/>
              </a:rPr>
              <a:t>. This task force, composed of representatives from organizations like the </a:t>
            </a:r>
            <a:r>
              <a:rPr lang="en-US" sz="2000" b="0" i="0" dirty="0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American College of Gastroenterology</a:t>
            </a:r>
            <a:r>
              <a:rPr lang="en-US" sz="2000" b="0" i="0" dirty="0">
                <a:effectLst/>
              </a:rPr>
              <a:t> and the </a:t>
            </a:r>
            <a:r>
              <a:rPr lang="en-US" sz="2000" b="0" i="0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American Society for Gastrointestinal Endoscopy</a:t>
            </a:r>
            <a:r>
              <a:rPr lang="en-US" sz="2000" b="0" i="0" dirty="0">
                <a:effectLst/>
              </a:rPr>
              <a:t>, aims to improve patient care and digestive health by providing evidence-based guidance on key issues in g</a:t>
            </a:r>
            <a:r>
              <a:rPr lang="en-US" sz="2000" dirty="0"/>
              <a:t>astrointestinal endoscopy</a:t>
            </a:r>
            <a:r>
              <a:rPr lang="en-US" sz="2000" b="0" i="0" dirty="0">
                <a:effectLst/>
              </a:rPr>
              <a:t>. </a:t>
            </a:r>
            <a:r>
              <a:rPr lang="en-US" sz="900" dirty="0"/>
              <a:t>U.S. Multi‑Society Task Force on Colorectal Cancer. </a:t>
            </a:r>
            <a:r>
              <a:rPr lang="en-US" sz="900" i="1" dirty="0"/>
              <a:t>Colorectal cancer screening: Recommendations for physicians and patients from the U.S. Multi‑Society Task Force on Colorectal Cancer.</a:t>
            </a:r>
            <a:r>
              <a:rPr lang="en-US" sz="900" dirty="0"/>
              <a:t> American Society for Gastrointestinal Endoscopy, 2020.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37572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E58D0-B97B-4196-A8FC-258E23340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Scout – Also Another Future Olympian</a:t>
            </a:r>
          </a:p>
        </p:txBody>
      </p:sp>
      <p:pic>
        <p:nvPicPr>
          <p:cNvPr id="4" name="3A72DD12-004E-49CC-9832-AA53C2FFDAFA">
            <a:hlinkClick r:id="" action="ppaction://media"/>
            <a:extLst>
              <a:ext uri="{FF2B5EF4-FFF2-40B4-BE49-F238E27FC236}">
                <a16:creationId xmlns:a16="http://schemas.microsoft.com/office/drawing/2014/main" id="{919C7CD7-CB6B-41FF-A8CF-615F715C0976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40738" y="1690688"/>
            <a:ext cx="2563446" cy="3694112"/>
          </a:xfrm>
        </p:spPr>
      </p:pic>
    </p:spTree>
    <p:extLst>
      <p:ext uri="{BB962C8B-B14F-4D97-AF65-F5344CB8AC3E}">
        <p14:creationId xmlns:p14="http://schemas.microsoft.com/office/powerpoint/2010/main" val="298055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5BD77-6F4B-4BE7-B126-BC1AE4274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7965E-C48C-48A3-9D0D-F209D44A7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1436" y="1510323"/>
            <a:ext cx="8586118" cy="4241800"/>
          </a:xfrm>
        </p:spPr>
        <p:txBody>
          <a:bodyPr>
            <a:normAutofit/>
          </a:bodyPr>
          <a:lstStyle/>
          <a:p>
            <a:r>
              <a:rPr lang="en-US" sz="2000" dirty="0"/>
              <a:t>Case request – this is how the referral information/order is received  and communicated to the triage team</a:t>
            </a:r>
          </a:p>
          <a:p>
            <a:endParaRPr lang="en-US" sz="2000" dirty="0"/>
          </a:p>
          <a:p>
            <a:r>
              <a:rPr lang="en-US" sz="2000" dirty="0"/>
              <a:t>Triage nurses transfer the information from the external referral to the electronic medical records</a:t>
            </a:r>
          </a:p>
          <a:p>
            <a:endParaRPr lang="en-US" sz="2000" dirty="0"/>
          </a:p>
          <a:p>
            <a:r>
              <a:rPr lang="en-US" sz="2000" dirty="0"/>
              <a:t>Triage note- contains key information that is communicated to the endoscopist about the reason for the procedure, medical hx, anesthesia hx/ information</a:t>
            </a:r>
          </a:p>
          <a:p>
            <a:endParaRPr lang="en-US" sz="2000" dirty="0"/>
          </a:p>
          <a:p>
            <a:r>
              <a:rPr lang="en-US" sz="2000" dirty="0"/>
              <a:t>This is especially important in our open access referrals.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352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B2CD6-E282-47FB-A97F-BEB8CE36E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 </a:t>
            </a:r>
            <a:r>
              <a:rPr lang="en-US" sz="4000" dirty="0"/>
              <a:t>Resource</a:t>
            </a:r>
            <a:r>
              <a:rPr lang="en-US" dirty="0"/>
              <a:t> Utilization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6F928-68C9-4BC8-99AF-51CC5739A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1436" y="2211753"/>
            <a:ext cx="9422364" cy="2000739"/>
          </a:xfrm>
        </p:spPr>
        <p:txBody>
          <a:bodyPr/>
          <a:lstStyle/>
          <a:p>
            <a:r>
              <a:rPr lang="en-US" sz="2000" dirty="0"/>
              <a:t> Consult with the GI provider assigned to assist with the triaging team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 Consult with anesthesia to see if patient can safely be sedated.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793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5F039-4C3C-44D3-A7E4-C7AD0F013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677" y="361951"/>
            <a:ext cx="7743690" cy="1412141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Example Of A Triage Note For Open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86E67-BADA-476E-8187-667124B03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232" y="1774092"/>
            <a:ext cx="9425354" cy="41734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Sample of our triage note / drop down menu</a:t>
            </a:r>
          </a:p>
          <a:p>
            <a:pPr marL="0" indent="0">
              <a:buNone/>
            </a:pPr>
            <a:r>
              <a:rPr lang="en-US" sz="2000" b="1" dirty="0"/>
              <a:t>11/15/2025 </a:t>
            </a:r>
            <a:r>
              <a:rPr lang="en-US" sz="2000" b="0" i="0" u="none" strike="noStrike" baseline="0" dirty="0"/>
              <a:t>Open Access Endoscopy/Colonoscopy Triage Note: </a:t>
            </a:r>
          </a:p>
          <a:p>
            <a:pPr marL="0" indent="0">
              <a:buNone/>
            </a:pPr>
            <a:r>
              <a:rPr lang="en-US" sz="2000" b="1" i="0" u="none" strike="noStrike" baseline="0" dirty="0"/>
              <a:t>Procedure: </a:t>
            </a:r>
            <a:r>
              <a:rPr lang="en-US" sz="2000" b="0" i="0" u="none" strike="noStrike" baseline="0" dirty="0"/>
              <a:t>{krproced:23904} </a:t>
            </a:r>
            <a:r>
              <a:rPr lang="en-US" sz="2000" b="1" i="0" u="none" strike="noStrike" baseline="0" dirty="0"/>
              <a:t>Colonoscopy, EGD, Flexible Sigmoidoscopy</a:t>
            </a:r>
          </a:p>
          <a:p>
            <a:pPr marL="0" indent="0">
              <a:buNone/>
            </a:pPr>
            <a:r>
              <a:rPr lang="en-US" sz="2000" b="1" i="0" u="none" strike="noStrike" baseline="0" dirty="0"/>
              <a:t>Indications: </a:t>
            </a:r>
            <a:r>
              <a:rPr lang="en-US" sz="2000" b="0" i="0" u="none" strike="noStrike" baseline="0" dirty="0"/>
              <a:t>{Indications}- </a:t>
            </a:r>
            <a:r>
              <a:rPr lang="en-US" sz="2000" b="1" i="0" u="none" strike="noStrike" baseline="0" dirty="0"/>
              <a:t>screening, surveillance, high risk, diagnostic, IBD + FIT/ Cologuard</a:t>
            </a:r>
          </a:p>
          <a:p>
            <a:pPr marL="0" indent="0">
              <a:buNone/>
            </a:pPr>
            <a:r>
              <a:rPr lang="en-US" sz="2000" b="1" i="0" u="none" strike="noStrike" baseline="0" dirty="0"/>
              <a:t>Location: </a:t>
            </a:r>
            <a:r>
              <a:rPr lang="en-US" sz="2000" b="0" i="0" u="none" strike="noStrike" baseline="0" dirty="0"/>
              <a:t>{Location of Procedure:22846}</a:t>
            </a:r>
          </a:p>
          <a:p>
            <a:pPr marL="0" indent="0">
              <a:buNone/>
            </a:pPr>
            <a:r>
              <a:rPr lang="en-US" sz="2000" b="1" i="0" u="none" strike="noStrike" baseline="0" dirty="0"/>
              <a:t>Other Notes: </a:t>
            </a:r>
            <a:r>
              <a:rPr lang="en-US" sz="2000" b="0" i="0" u="none" strike="noStrike" baseline="0" dirty="0"/>
              <a:t>Medical Information</a:t>
            </a:r>
          </a:p>
          <a:p>
            <a:pPr marL="0" indent="0">
              <a:buNone/>
            </a:pPr>
            <a:r>
              <a:rPr lang="en-US" sz="2000" b="1" i="0" u="none" strike="noStrike" baseline="0" dirty="0"/>
              <a:t>Referring Provider: </a:t>
            </a:r>
            <a:r>
              <a:rPr lang="en-US" sz="2000" b="0" i="0" u="none" strike="noStrike" baseline="0" dirty="0"/>
              <a:t>***</a:t>
            </a:r>
          </a:p>
          <a:p>
            <a:pPr marL="0" indent="0">
              <a:buNone/>
            </a:pPr>
            <a:r>
              <a:rPr lang="en-US" sz="2000" b="1" i="0" u="none" strike="noStrike" baseline="0" dirty="0"/>
              <a:t>Prior Endoscopy/Colonoscopy: </a:t>
            </a:r>
            <a:r>
              <a:rPr lang="en-US" sz="2000" b="0" i="0" u="none" strike="noStrike" baseline="0" dirty="0"/>
              <a:t>***</a:t>
            </a:r>
          </a:p>
          <a:p>
            <a:pPr marL="0" indent="0">
              <a:buNone/>
            </a:pPr>
            <a:r>
              <a:rPr lang="en-US" sz="2000" b="1" i="0" u="none" strike="noStrike" baseline="0" dirty="0"/>
              <a:t>Triage Nurse: </a:t>
            </a:r>
            <a:r>
              <a:rPr lang="en-US" sz="2000" b="0" i="0" u="none" strike="noStrike" baseline="0" dirty="0"/>
              <a:t>***</a:t>
            </a:r>
          </a:p>
          <a:p>
            <a:pPr marL="0" indent="0">
              <a:buNone/>
            </a:pPr>
            <a:r>
              <a:rPr lang="en-US" sz="2000" b="0" i="0" u="none" strike="noStrike" baseline="0" dirty="0"/>
              <a:t>The patient record has been reviewed and triaged by an Endoscopy Coordinator.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92906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C843A-ACA0-404C-B17B-194ADABA7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Otis- Our Fishermen And Baseball Player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72C595-1CA1-4157-8157-20694BF719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964" y="1904743"/>
            <a:ext cx="2562225" cy="3416300"/>
          </a:xfr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92566DA-FDC2-4EA0-BBA5-BE4D194D11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122" y="1904743"/>
            <a:ext cx="2562225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66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9048E-FD24-4846-8B46-B64F3D465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Support Teams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3B2F3-FF3C-450B-8757-346A03E96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1436" y="1825624"/>
            <a:ext cx="9422364" cy="3426313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000" dirty="0"/>
              <a:t>Anesthesia team – dedicated team </a:t>
            </a:r>
          </a:p>
          <a:p>
            <a:endParaRPr lang="en-US" sz="2000" dirty="0"/>
          </a:p>
          <a:p>
            <a:r>
              <a:rPr lang="en-US" sz="2000" dirty="0"/>
              <a:t>Pre operative anesthesia clinic- hospital wide clinic </a:t>
            </a:r>
          </a:p>
          <a:p>
            <a:endParaRPr lang="en-US" sz="2000" dirty="0"/>
          </a:p>
          <a:p>
            <a:r>
              <a:rPr lang="en-US" sz="2000" dirty="0"/>
              <a:t>GI providers- assigned providers that are available daily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Other team members- our co workers that are on the triage team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55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131F9-1703-4FAE-941E-246AF619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Endoscopy Prep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68219-FA05-459E-BB46-19593999C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Confirming procedure details:</a:t>
            </a: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The nurse verifies the specific endoscopic procedure ordered and confirms that the patient understands the indication.</a:t>
            </a:r>
          </a:p>
          <a:p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Bowel preparation:</a:t>
            </a: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For colonoscopies, the nurse ensures the patient understands and is capable of completing the bowel preparation process. Non-adherence is a common reason for cancellation or poor outcomes</a:t>
            </a:r>
          </a:p>
          <a:p>
            <a:pPr marL="0" indent="0">
              <a:buNone/>
            </a:pPr>
            <a:endParaRPr lang="en-US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NPO status:</a:t>
            </a: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The nurse reinforces the "nothing by mouth" (NPO) instructions, a critical safety measure to prevent aspiration during sedation.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155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14B38-AD44-4692-9480-421C3F51C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1436" y="312616"/>
            <a:ext cx="7984931" cy="1148862"/>
          </a:xfrm>
        </p:spPr>
        <p:txBody>
          <a:bodyPr>
            <a:normAutofit/>
          </a:bodyPr>
          <a:lstStyle/>
          <a:p>
            <a:r>
              <a:rPr lang="en-US" sz="4000" dirty="0"/>
              <a:t>Work In Partnership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39261-10B9-457C-A575-299D79D2C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1436" y="1825625"/>
            <a:ext cx="9422364" cy="2238375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/>
              <a:t>Colorectal Surgery</a:t>
            </a:r>
          </a:p>
          <a:p>
            <a:endParaRPr lang="en-US" sz="2000" dirty="0"/>
          </a:p>
          <a:p>
            <a:r>
              <a:rPr lang="en-US" sz="2000" dirty="0"/>
              <a:t>General Surgery</a:t>
            </a:r>
          </a:p>
          <a:p>
            <a:endParaRPr lang="en-US" sz="2000" dirty="0"/>
          </a:p>
          <a:p>
            <a:r>
              <a:rPr lang="en-US" sz="2000" dirty="0"/>
              <a:t>GI Interventional team</a:t>
            </a:r>
          </a:p>
          <a:p>
            <a:endParaRPr lang="en-US" sz="2000" dirty="0"/>
          </a:p>
          <a:p>
            <a:r>
              <a:rPr lang="en-US" sz="2000" dirty="0"/>
              <a:t>Cologuard CRC Screening Team (Cancer Center – Screenings)</a:t>
            </a:r>
          </a:p>
        </p:txBody>
      </p:sp>
    </p:spTree>
    <p:extLst>
      <p:ext uri="{BB962C8B-B14F-4D97-AF65-F5344CB8AC3E}">
        <p14:creationId xmlns:p14="http://schemas.microsoft.com/office/powerpoint/2010/main" val="1263655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5F20E-B2AE-403D-A313-A7CA0CE1D7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6181" y="1570893"/>
            <a:ext cx="8744804" cy="1570892"/>
          </a:xfrm>
        </p:spPr>
        <p:txBody>
          <a:bodyPr>
            <a:normAutofit/>
          </a:bodyPr>
          <a:lstStyle/>
          <a:p>
            <a:r>
              <a:rPr lang="en-US" dirty="0"/>
              <a:t>Patient Navigation For Open Access Endoscopy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4E916A-F55E-4CF5-9079-D568FECDF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6870" y="3141785"/>
            <a:ext cx="7712765" cy="1469972"/>
          </a:xfrm>
        </p:spPr>
        <p:txBody>
          <a:bodyPr>
            <a:normAutofit/>
          </a:bodyPr>
          <a:lstStyle/>
          <a:p>
            <a:r>
              <a:rPr lang="en-US" sz="3200" dirty="0"/>
              <a:t>The Role of the Endoscopy Triage Nurse</a:t>
            </a:r>
          </a:p>
          <a:p>
            <a:r>
              <a:rPr lang="en-US" sz="1200" dirty="0"/>
              <a:t>Cindy Gentry, RN, BSN, CGRN</a:t>
            </a:r>
          </a:p>
        </p:txBody>
      </p:sp>
    </p:spTree>
    <p:extLst>
      <p:ext uri="{BB962C8B-B14F-4D97-AF65-F5344CB8AC3E}">
        <p14:creationId xmlns:p14="http://schemas.microsoft.com/office/powerpoint/2010/main" val="3574166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0F930-1886-49D2-B41E-5D77468F5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Of Our Older Grandchildren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B46BB9-5785-496D-9DC2-E5DE8893F1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859" y="1889369"/>
            <a:ext cx="2817141" cy="3782646"/>
          </a:xfrm>
        </p:spPr>
      </p:pic>
    </p:spTree>
    <p:extLst>
      <p:ext uri="{BB962C8B-B14F-4D97-AF65-F5344CB8AC3E}">
        <p14:creationId xmlns:p14="http://schemas.microsoft.com/office/powerpoint/2010/main" val="2799144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62B1A-61EA-4162-A21D-0DF02FEC3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1436" y="375139"/>
            <a:ext cx="7984931" cy="121138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entury" panose="02040604050505020304" pitchFamily="18" charset="0"/>
              </a:rPr>
              <a:t>IS OAE SUCCESSFUL?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Elsevier Sans"/>
              </a:rPr>
              <a:t> </a:t>
            </a:r>
            <a:endParaRPr lang="en-US" sz="40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A6E2E-31E6-49F0-A92E-55BC5BE52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559" y="2575902"/>
            <a:ext cx="9422364" cy="1527175"/>
          </a:xfrm>
        </p:spPr>
        <p:txBody>
          <a:bodyPr>
            <a:normAutofit/>
          </a:bodyPr>
          <a:lstStyle/>
          <a:p>
            <a:pPr algn="l"/>
            <a:r>
              <a:rPr lang="en-US" sz="2000" b="1" i="0" dirty="0">
                <a:effectLst/>
                <a:latin typeface="Century Gothic" panose="020B0502020202020204" pitchFamily="34" charset="0"/>
              </a:rPr>
              <a:t>OAE is commonly used and has been successful</a:t>
            </a:r>
            <a:r>
              <a:rPr lang="en-US" sz="2000" b="0" i="0" dirty="0">
                <a:effectLst/>
                <a:latin typeface="Century Gothic" panose="020B0502020202020204" pitchFamily="34" charset="0"/>
              </a:rPr>
              <a:t>. The majority of patients referred for OAE are considered appropriate for endoscopy according to ASGE guidelines. </a:t>
            </a:r>
            <a:r>
              <a:rPr lang="en-US" sz="1000" b="0" i="0" dirty="0">
                <a:effectLst/>
                <a:latin typeface="Century Gothic" panose="020B0502020202020204" pitchFamily="34" charset="0"/>
              </a:rPr>
              <a:t>Open Access Endoscopy </a:t>
            </a:r>
            <a:r>
              <a:rPr lang="en-US" sz="1000" dirty="0"/>
              <a:t>(Chandrasekhara et al., 2015).</a:t>
            </a:r>
            <a:endParaRPr lang="en-US" sz="1000" b="0" i="0" dirty="0">
              <a:effectLst/>
              <a:latin typeface="Century Gothic" panose="020B0502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54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A57D5-8FA7-43A0-95AE-8F8598E8D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171938"/>
            <a:ext cx="7782767" cy="1649047"/>
          </a:xfrm>
        </p:spPr>
        <p:txBody>
          <a:bodyPr>
            <a:normAutofit/>
          </a:bodyPr>
          <a:lstStyle/>
          <a:p>
            <a:r>
              <a:rPr lang="en-US" dirty="0"/>
              <a:t>Benefits Of Open Access Endoscopy Triage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7B279-2C31-41FC-B3BE-5C2144EF3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1436" y="1766277"/>
            <a:ext cx="9422364" cy="4298461"/>
          </a:xfrm>
        </p:spPr>
        <p:txBody>
          <a:bodyPr>
            <a:normAutofit fontScale="25000" lnSpcReduction="20000"/>
          </a:bodyPr>
          <a:lstStyle/>
          <a:p>
            <a:endParaRPr lang="en-US" sz="42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8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Increased safety:</a:t>
            </a:r>
            <a:r>
              <a:rPr lang="en-US" sz="8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By identifying potential complications and adjusting the care plan in advance, the nurse review reduces risks associated with sedation and underlying medical conditions</a:t>
            </a:r>
            <a:r>
              <a:rPr lang="en-US" sz="8000" dirty="0">
                <a:effectLst/>
                <a:latin typeface="Century Gothic" panose="020B0502020202020204" pitchFamily="34" charset="0"/>
              </a:rPr>
              <a:t>(</a:t>
            </a:r>
            <a:r>
              <a:rPr lang="en-US" sz="8000" b="0" i="0" dirty="0">
                <a:effectLst/>
                <a:latin typeface="Century Gothic" panose="020B0502020202020204" pitchFamily="34" charset="0"/>
              </a:rPr>
              <a:t>Open Access Endoscopy </a:t>
            </a:r>
            <a:r>
              <a:rPr lang="en-US" sz="8000" dirty="0"/>
              <a:t>(Chandrasekhara et al., 2015).</a:t>
            </a:r>
            <a:br>
              <a:rPr lang="en-US" sz="8000" b="0" i="0" dirty="0">
                <a:effectLst/>
                <a:latin typeface="Century Gothic" panose="020B0502020202020204" pitchFamily="34" charset="0"/>
              </a:rPr>
            </a:br>
            <a:endParaRPr lang="en-US" sz="8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8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8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Improved efficiency:</a:t>
            </a:r>
            <a:r>
              <a:rPr lang="en-US" sz="8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Proactive screening reduces procedure delays and cancellations on the day of the endoscopy, optimizing the unit's workflow.</a:t>
            </a:r>
            <a:r>
              <a:rPr lang="en-US" sz="8000" dirty="0">
                <a:effectLst/>
                <a:latin typeface="Century Gothic" panose="020B0502020202020204" pitchFamily="34" charset="0"/>
              </a:rPr>
              <a:t> (</a:t>
            </a:r>
            <a:r>
              <a:rPr lang="en-US" sz="8000" b="0" i="0" dirty="0">
                <a:effectLst/>
                <a:latin typeface="Century Gothic" panose="020B0502020202020204" pitchFamily="34" charset="0"/>
              </a:rPr>
              <a:t>Open Access Endoscopy </a:t>
            </a:r>
            <a:r>
              <a:rPr lang="en-US" sz="8000" dirty="0"/>
              <a:t>(Chandrasekhara et al., 2015).</a:t>
            </a:r>
            <a:br>
              <a:rPr lang="en-US" sz="8000" b="0" i="0" dirty="0">
                <a:effectLst/>
                <a:latin typeface="Century Gothic" panose="020B0502020202020204" pitchFamily="34" charset="0"/>
              </a:rPr>
            </a:br>
            <a:endParaRPr lang="en-US" sz="8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8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8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Resource optimization:</a:t>
            </a:r>
            <a:r>
              <a:rPr lang="en-US" sz="8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The review helps triage patient referrals, ensuring that only suitable candidates are scheduled for open-access slots, which in turn frees up resources for more complex cases. </a:t>
            </a:r>
            <a:r>
              <a:rPr lang="en-US" sz="8000" dirty="0">
                <a:effectLst/>
                <a:latin typeface="Century Gothic" panose="020B0502020202020204" pitchFamily="34" charset="0"/>
              </a:rPr>
              <a:t>(</a:t>
            </a:r>
            <a:r>
              <a:rPr lang="en-US" sz="8000" b="0" i="0" dirty="0">
                <a:effectLst/>
                <a:latin typeface="Century Gothic" panose="020B0502020202020204" pitchFamily="34" charset="0"/>
              </a:rPr>
              <a:t>Open Access Endoscopy </a:t>
            </a:r>
            <a:r>
              <a:rPr lang="en-US" sz="8000" dirty="0"/>
              <a:t>(Chandrasekhara et al., 2015).</a:t>
            </a:r>
            <a:br>
              <a:rPr lang="en-US" sz="1600" b="0" i="0" dirty="0">
                <a:effectLst/>
                <a:latin typeface="Century Gothic" panose="020B0502020202020204" pitchFamily="34" charset="0"/>
              </a:rPr>
            </a:br>
            <a:endParaRPr lang="en-US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en-US" sz="8000" b="0" i="0" dirty="0">
                <a:effectLst/>
                <a:latin typeface="Century Gothic" panose="020B0502020202020204" pitchFamily="34" charset="0"/>
              </a:rPr>
            </a:br>
            <a:endParaRPr lang="en-US" sz="2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904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2A5DE-6DC6-4AC4-BC66-E4B2D79B3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 From The Article: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0B8BF-F1C3-4160-BF43-801DD2116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1436" y="1820985"/>
            <a:ext cx="9422364" cy="2571261"/>
          </a:xfrm>
        </p:spPr>
        <p:txBody>
          <a:bodyPr>
            <a:normAutofit fontScale="85000" lnSpcReduction="10000"/>
          </a:bodyPr>
          <a:lstStyle/>
          <a:p>
            <a:r>
              <a:rPr lang="en-US" sz="2000" b="1" i="0" dirty="0">
                <a:effectLst/>
                <a:latin typeface="Century Gothic" panose="020B0502020202020204" pitchFamily="34" charset="0"/>
              </a:rPr>
              <a:t>Most patients </a:t>
            </a:r>
            <a:r>
              <a:rPr lang="en-US" sz="2000" b="0" i="0" dirty="0">
                <a:effectLst/>
                <a:latin typeface="Century Gothic" panose="020B0502020202020204" pitchFamily="34" charset="0"/>
              </a:rPr>
              <a:t>undergoing OAE procedures are knowledgeable about the study and </a:t>
            </a:r>
            <a:r>
              <a:rPr lang="en-US" sz="2000" b="1" i="0" dirty="0">
                <a:effectLst/>
                <a:latin typeface="Century Gothic" panose="020B0502020202020204" pitchFamily="34" charset="0"/>
              </a:rPr>
              <a:t>are satisfied with the experience</a:t>
            </a:r>
            <a:r>
              <a:rPr lang="en-US" sz="2000" b="0" i="0" dirty="0">
                <a:effectLst/>
                <a:latin typeface="Century Gothic" panose="020B0502020202020204" pitchFamily="34" charset="0"/>
              </a:rPr>
              <a:t>. </a:t>
            </a:r>
          </a:p>
          <a:p>
            <a:endParaRPr lang="en-US" sz="2000" b="0" i="0" dirty="0">
              <a:effectLst/>
              <a:latin typeface="Century Gothic" panose="020B0502020202020204" pitchFamily="34" charset="0"/>
            </a:endParaRPr>
          </a:p>
          <a:p>
            <a:r>
              <a:rPr lang="en-US" sz="2000" b="0" i="0" dirty="0">
                <a:effectLst/>
                <a:latin typeface="Century Gothic" panose="020B0502020202020204" pitchFamily="34" charset="0"/>
              </a:rPr>
              <a:t>Several </a:t>
            </a:r>
            <a:r>
              <a:rPr lang="en-US" sz="2000" b="1" i="0" dirty="0">
                <a:effectLst/>
                <a:latin typeface="Century Gothic" panose="020B0502020202020204" pitchFamily="34" charset="0"/>
              </a:rPr>
              <a:t>potential problems </a:t>
            </a:r>
            <a:r>
              <a:rPr lang="en-US" sz="2000" b="0" i="0" dirty="0">
                <a:effectLst/>
                <a:latin typeface="Century Gothic" panose="020B0502020202020204" pitchFamily="34" charset="0"/>
              </a:rPr>
              <a:t>have been identified, </a:t>
            </a:r>
            <a:r>
              <a:rPr lang="en-US" sz="2000" b="1" i="0" dirty="0">
                <a:effectLst/>
                <a:latin typeface="Century Gothic" panose="020B0502020202020204" pitchFamily="34" charset="0"/>
              </a:rPr>
              <a:t>including inappropriate referrals, communication errors, and inadequately prepared or informed patients.</a:t>
            </a:r>
          </a:p>
          <a:p>
            <a:pPr marL="0" indent="0">
              <a:buNone/>
            </a:pPr>
            <a:endParaRPr lang="en-US" sz="2000" b="1" i="0" dirty="0">
              <a:effectLst/>
              <a:latin typeface="Century Gothic" panose="020B0502020202020204" pitchFamily="34" charset="0"/>
            </a:endParaRPr>
          </a:p>
          <a:p>
            <a:r>
              <a:rPr lang="en-US" sz="2000" b="1" i="0" dirty="0">
                <a:effectLst/>
                <a:latin typeface="Century Gothic" panose="020B0502020202020204" pitchFamily="34" charset="0"/>
              </a:rPr>
              <a:t>OAE can be safely used </a:t>
            </a:r>
            <a:r>
              <a:rPr lang="en-US" sz="2000" b="0" i="0" dirty="0">
                <a:effectLst/>
                <a:latin typeface="Century Gothic" panose="020B0502020202020204" pitchFamily="34" charset="0"/>
              </a:rPr>
              <a:t>if pre-procedure assessment, informed consent, information transfer, patient safety, and satisfaction are addressed in all cases.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747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730CD-7753-4A37-AF13-8372FB0D6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Eislee</a:t>
            </a:r>
            <a:r>
              <a:rPr lang="en-US" dirty="0"/>
              <a:t> – The Tennis Player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08BF41-A283-47C8-80FB-3F98E2C44B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920" y="2056060"/>
            <a:ext cx="2222834" cy="3268579"/>
          </a:xfr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B8034EB-5AC0-421A-978E-9D0358315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29" y="2056061"/>
            <a:ext cx="2122747" cy="326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5787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F4B18-C328-4253-93A2-58B923342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5446" y="414215"/>
            <a:ext cx="7860921" cy="976923"/>
          </a:xfrm>
        </p:spPr>
        <p:txBody>
          <a:bodyPr>
            <a:noAutofit/>
          </a:bodyPr>
          <a:lstStyle/>
          <a:p>
            <a:r>
              <a:rPr lang="en-US" sz="4000" dirty="0"/>
              <a:t>Outcome/ Recommendations From The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A5511-2977-4D1D-B31F-4683044BC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446" y="1852246"/>
            <a:ext cx="7925167" cy="3868616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latin typeface="Century Gothic" panose="020B0502020202020204" pitchFamily="34" charset="0"/>
              </a:rPr>
              <a:t>The study</a:t>
            </a:r>
            <a:r>
              <a:rPr lang="en-US" sz="2000" b="0" i="0" dirty="0">
                <a:effectLst/>
                <a:latin typeface="Century Gothic" panose="020B0502020202020204" pitchFamily="34" charset="0"/>
              </a:rPr>
              <a:t> recommends that </a:t>
            </a:r>
            <a:r>
              <a:rPr lang="en-US" sz="2000" b="1" i="0" dirty="0">
                <a:effectLst/>
                <a:latin typeface="Century Gothic" panose="020B0502020202020204" pitchFamily="34" charset="0"/>
              </a:rPr>
              <a:t>referring providers using OAE understand the appropriate use of GI endoscopy and recognize when office consultation is necessary</a:t>
            </a:r>
            <a:r>
              <a:rPr lang="en-US" sz="2000" b="0" i="0" dirty="0">
                <a:effectLst/>
                <a:latin typeface="Century Gothic" panose="020B0502020202020204" pitchFamily="34" charset="0"/>
              </a:rPr>
              <a:t>. </a:t>
            </a:r>
          </a:p>
          <a:p>
            <a:pPr algn="l"/>
            <a:endParaRPr lang="en-US" sz="2000" b="0" i="0" dirty="0">
              <a:effectLst/>
              <a:latin typeface="Century Gothic" panose="020B0502020202020204" pitchFamily="34" charset="0"/>
            </a:endParaRPr>
          </a:p>
          <a:p>
            <a:pPr algn="l"/>
            <a:r>
              <a:rPr lang="en-US" sz="2000" dirty="0">
                <a:latin typeface="Century Gothic" panose="020B0502020202020204" pitchFamily="34" charset="0"/>
              </a:rPr>
              <a:t>The study</a:t>
            </a:r>
            <a:r>
              <a:rPr lang="en-US" sz="2000" b="0" i="0" dirty="0">
                <a:effectLst/>
                <a:latin typeface="Century Gothic" panose="020B0502020202020204" pitchFamily="34" charset="0"/>
              </a:rPr>
              <a:t> recommends </a:t>
            </a:r>
            <a:r>
              <a:rPr lang="en-US" sz="2000" b="1" i="0" dirty="0">
                <a:effectLst/>
                <a:latin typeface="Century Gothic" panose="020B0502020202020204" pitchFamily="34" charset="0"/>
              </a:rPr>
              <a:t>that referring providers discuss the indication for the procedure with the patient before referral for OAE</a:t>
            </a:r>
            <a:r>
              <a:rPr lang="en-US" sz="2000" b="0" i="0" dirty="0">
                <a:effectLst/>
                <a:latin typeface="Century Gothic" panose="020B0502020202020204" pitchFamily="34" charset="0"/>
              </a:rPr>
              <a:t>. </a:t>
            </a:r>
          </a:p>
          <a:p>
            <a:pPr marL="0" indent="0" algn="l">
              <a:buNone/>
            </a:pPr>
            <a:endParaRPr lang="en-US" sz="2000" b="0" i="0" dirty="0">
              <a:effectLst/>
              <a:latin typeface="Century Gothic" panose="020B0502020202020204" pitchFamily="34" charset="0"/>
            </a:endParaRPr>
          </a:p>
          <a:p>
            <a:pPr algn="l"/>
            <a:r>
              <a:rPr lang="en-US" sz="2000" dirty="0">
                <a:latin typeface="Century Gothic" panose="020B0502020202020204" pitchFamily="34" charset="0"/>
              </a:rPr>
              <a:t>The study</a:t>
            </a:r>
            <a:r>
              <a:rPr lang="en-US" sz="2000" b="0" i="0" dirty="0">
                <a:effectLst/>
                <a:latin typeface="Century Gothic" panose="020B0502020202020204" pitchFamily="34" charset="0"/>
              </a:rPr>
              <a:t> recommends that </a:t>
            </a:r>
            <a:r>
              <a:rPr lang="en-US" sz="2000" b="1" i="0" dirty="0">
                <a:effectLst/>
                <a:latin typeface="Century Gothic" panose="020B0502020202020204" pitchFamily="34" charset="0"/>
              </a:rPr>
              <a:t>pertinent medical records be available to the endoscopist before the OAE procedure</a:t>
            </a:r>
            <a:r>
              <a:rPr lang="en-US" sz="2000" b="0" i="0" dirty="0">
                <a:effectLst/>
                <a:latin typeface="Century Gothic" panose="020B0502020202020204" pitchFamily="34" charset="0"/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896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F4B18-C328-4253-93A2-58B923342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7046" y="359509"/>
            <a:ext cx="7759321" cy="1117599"/>
          </a:xfrm>
        </p:spPr>
        <p:txBody>
          <a:bodyPr>
            <a:noAutofit/>
          </a:bodyPr>
          <a:lstStyle/>
          <a:p>
            <a:r>
              <a:rPr lang="en-US" sz="4000" dirty="0"/>
              <a:t>Outcome/ Recommendations Procedure Day For OE Patients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A5511-2977-4D1D-B31F-4683044BC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1754" y="1742832"/>
            <a:ext cx="8393723" cy="2711938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3200" dirty="0">
                <a:latin typeface="Century Gothic" panose="020B0502020202020204" pitchFamily="34" charset="0"/>
              </a:rPr>
              <a:t>The study</a:t>
            </a:r>
            <a:r>
              <a:rPr lang="en-US" sz="3200" b="0" i="0" dirty="0">
                <a:effectLst/>
                <a:latin typeface="Century Gothic" panose="020B0502020202020204" pitchFamily="34" charset="0"/>
              </a:rPr>
              <a:t> recommends that endoscopy providers complete a pre-procedure assessment of patients and obtain informed consent from all patients undergoing OAE. It is acceptable to obtain informed consent on the same day before the OAE procedure. </a:t>
            </a:r>
          </a:p>
          <a:p>
            <a:pPr algn="l"/>
            <a:endParaRPr lang="en-US" sz="3200" b="0" i="0" dirty="0">
              <a:effectLst/>
              <a:latin typeface="Century Gothic" panose="020B0502020202020204" pitchFamily="34" charset="0"/>
            </a:endParaRPr>
          </a:p>
          <a:p>
            <a:pPr algn="l"/>
            <a:r>
              <a:rPr lang="en-US" sz="3200" dirty="0">
                <a:latin typeface="Century Gothic" panose="020B0502020202020204" pitchFamily="34" charset="0"/>
              </a:rPr>
              <a:t>The study</a:t>
            </a:r>
            <a:r>
              <a:rPr lang="en-US" sz="3200" b="0" i="0" dirty="0">
                <a:effectLst/>
                <a:latin typeface="Century Gothic" panose="020B0502020202020204" pitchFamily="34" charset="0"/>
              </a:rPr>
              <a:t> recommends that endoscopy providers communicate results of the OAE and any subsequent recommendations to the patient and referring provider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4528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52C3A-5B4E-48FF-83C9-4A17AAB1C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1436" y="365126"/>
            <a:ext cx="9422363" cy="1072906"/>
          </a:xfrm>
        </p:spPr>
        <p:txBody>
          <a:bodyPr/>
          <a:lstStyle/>
          <a:p>
            <a:r>
              <a:rPr lang="en-US" dirty="0"/>
              <a:t>UVA Endoscopy Triage Team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F7C395-FA27-4269-9B8D-36C76CC7E1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953" y="1547445"/>
            <a:ext cx="2258645" cy="3931139"/>
          </a:xfrm>
        </p:spPr>
      </p:pic>
    </p:spTree>
    <p:extLst>
      <p:ext uri="{BB962C8B-B14F-4D97-AF65-F5344CB8AC3E}">
        <p14:creationId xmlns:p14="http://schemas.microsoft.com/office/powerpoint/2010/main" val="886301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727F0-06C4-408C-A87C-499AB94A7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9970" y="1094155"/>
            <a:ext cx="7416799" cy="2243015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 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93FE2-D41D-433E-8D56-8B61D59FB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2615" y="3829539"/>
            <a:ext cx="5056554" cy="103163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1000" dirty="0"/>
              <a:t> Cindy Gentry, RN, BSN, CGRN</a:t>
            </a:r>
          </a:p>
          <a:p>
            <a:pPr marL="0" indent="0" algn="ctr">
              <a:buNone/>
            </a:pPr>
            <a:r>
              <a:rPr lang="en-US" sz="1000" dirty="0"/>
              <a:t>UVA Medical Center</a:t>
            </a:r>
          </a:p>
          <a:p>
            <a:pPr marL="0" indent="0" algn="ctr">
              <a:buNone/>
            </a:pPr>
            <a:r>
              <a:rPr lang="en-US" sz="1000" dirty="0"/>
              <a:t>Digestive Health Center</a:t>
            </a:r>
          </a:p>
          <a:p>
            <a:pPr marL="0" indent="0" algn="ctr">
              <a:buNone/>
            </a:pPr>
            <a:r>
              <a:rPr lang="en-US" sz="1000" dirty="0"/>
              <a:t>Endoscopy Triage/ Navigation Team</a:t>
            </a:r>
          </a:p>
          <a:p>
            <a:pPr marL="0" indent="0" algn="ctr">
              <a:buNone/>
            </a:pPr>
            <a:r>
              <a:rPr lang="en-US" sz="1000" dirty="0"/>
              <a:t>2025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5664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57C0A2-DBEF-4D01-A9EF-057C41D950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2025 by the Mid-Atlantic Society of Gastroenterology Nurses and Associates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801694-F4F2-430D-9593-45B2DC454D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0BC280-D692-4DE3-A04E-E3A1D535DF88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1026" name="Picture 2" descr="Haha! The gastro is &quot;pooped.&quot; Very cute!">
            <a:extLst>
              <a:ext uri="{FF2B5EF4-FFF2-40B4-BE49-F238E27FC236}">
                <a16:creationId xmlns:a16="http://schemas.microsoft.com/office/drawing/2014/main" id="{69DFF5EE-AC79-4167-8E08-2E91A32ED0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077" y="417309"/>
            <a:ext cx="5645551" cy="542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69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2AD26-1DDF-4FE2-8440-9A60EE8DD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924" y="273539"/>
            <a:ext cx="9706708" cy="1417150"/>
          </a:xfrm>
        </p:spPr>
        <p:txBody>
          <a:bodyPr>
            <a:normAutofit/>
          </a:bodyPr>
          <a:lstStyle/>
          <a:p>
            <a:r>
              <a:rPr lang="en-US" sz="4000" dirty="0"/>
              <a:t>Definition of Open Access Endoscopy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3346D-9460-45ED-9553-367C4C1C4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2924" y="1938216"/>
            <a:ext cx="8854829" cy="2594708"/>
          </a:xfrm>
        </p:spPr>
        <p:txBody>
          <a:bodyPr>
            <a:normAutofit lnSpcReduction="10000"/>
          </a:bodyPr>
          <a:lstStyle/>
          <a:p>
            <a:r>
              <a:rPr lang="en-US" sz="2000" b="0" i="0" dirty="0">
                <a:effectLst/>
                <a:latin typeface="Century Gothic" panose="020B0502020202020204" pitchFamily="34" charset="0"/>
              </a:rPr>
              <a:t>Open access endoscopy (OAE) is defined as the performance of endoscopic procedures requested by referring physicians </a:t>
            </a:r>
            <a:r>
              <a:rPr lang="en-US" sz="2000" b="1" i="0" dirty="0">
                <a:effectLst/>
                <a:latin typeface="Century Gothic" panose="020B0502020202020204" pitchFamily="34" charset="0"/>
              </a:rPr>
              <a:t>without a prior clinic consultation.</a:t>
            </a:r>
            <a:r>
              <a:rPr lang="en-US" sz="2000" b="0" i="0" dirty="0">
                <a:effectLst/>
                <a:latin typeface="Century Gothic" panose="020B0502020202020204" pitchFamily="34" charset="0"/>
              </a:rPr>
              <a:t> </a:t>
            </a:r>
            <a:r>
              <a:rPr lang="en-US" sz="1200" dirty="0">
                <a:effectLst/>
                <a:latin typeface="Century Gothic" panose="020B0502020202020204" pitchFamily="34" charset="0"/>
              </a:rPr>
              <a:t>(</a:t>
            </a:r>
            <a:r>
              <a:rPr lang="en-US" sz="1200" b="0" i="0" dirty="0">
                <a:effectLst/>
                <a:latin typeface="Century Gothic" panose="020B0502020202020204" pitchFamily="34" charset="0"/>
              </a:rPr>
              <a:t>Open Access </a:t>
            </a:r>
            <a:r>
              <a:rPr lang="en-US" sz="1300" b="0" i="0" dirty="0">
                <a:effectLst/>
                <a:latin typeface="Century Gothic" panose="020B0502020202020204" pitchFamily="34" charset="0"/>
              </a:rPr>
              <a:t>Endoscopy </a:t>
            </a:r>
            <a:r>
              <a:rPr lang="en-US" sz="1300" dirty="0"/>
              <a:t>(Chandrasekhara et al., 2015).</a:t>
            </a:r>
            <a:endParaRPr lang="en-US" sz="1300" b="0" i="0" dirty="0">
              <a:effectLst/>
              <a:latin typeface="Century Gothic" panose="020B0502020202020204" pitchFamily="34" charset="0"/>
            </a:endParaRPr>
          </a:p>
          <a:p>
            <a:endParaRPr lang="en-US" sz="2000" b="1" i="0" dirty="0">
              <a:effectLst/>
              <a:latin typeface="Century Gothic" panose="020B0502020202020204" pitchFamily="34" charset="0"/>
            </a:endParaRPr>
          </a:p>
          <a:p>
            <a:endParaRPr lang="en-US" sz="2000" b="1" i="0" dirty="0">
              <a:effectLst/>
              <a:latin typeface="Century Gothic" panose="020B0502020202020204" pitchFamily="34" charset="0"/>
            </a:endParaRPr>
          </a:p>
          <a:p>
            <a:r>
              <a:rPr lang="en-US" sz="2000" b="0" i="0" dirty="0">
                <a:solidFill>
                  <a:srgbClr val="474747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2000" b="1" i="0" dirty="0">
                <a:effectLst/>
                <a:latin typeface="Century Gothic" panose="020B0502020202020204" pitchFamily="34" charset="0"/>
              </a:rPr>
              <a:t>Traditionally</a:t>
            </a:r>
            <a:r>
              <a:rPr lang="en-US" sz="2000" b="0" i="0" dirty="0">
                <a:effectLst/>
                <a:latin typeface="Century Gothic" panose="020B0502020202020204" pitchFamily="34" charset="0"/>
              </a:rPr>
              <a:t>, physicians have requested consultations for their patients by a GI endoscopist to determine whether endoscopic intervention was indicated. </a:t>
            </a:r>
            <a:r>
              <a:rPr lang="en-US" sz="1200" b="0" i="0" dirty="0">
                <a:effectLst/>
                <a:latin typeface="Century Gothic" panose="020B0502020202020204" pitchFamily="34" charset="0"/>
              </a:rPr>
              <a:t>(</a:t>
            </a:r>
            <a:r>
              <a:rPr lang="en-US" sz="1300" b="0" i="0" dirty="0">
                <a:effectLst/>
                <a:latin typeface="Century Gothic" panose="020B0502020202020204" pitchFamily="34" charset="0"/>
              </a:rPr>
              <a:t>Open Access Endoscopy </a:t>
            </a:r>
            <a:r>
              <a:rPr lang="en-US" sz="1300" dirty="0"/>
              <a:t>(Chandrasekhara et al., 2015).</a:t>
            </a:r>
            <a:endParaRPr lang="en-US" sz="1300" b="0" i="0" dirty="0">
              <a:effectLst/>
              <a:latin typeface="Century Gothic" panose="020B0502020202020204" pitchFamily="34" charset="0"/>
            </a:endParaRPr>
          </a:p>
          <a:p>
            <a:endParaRPr lang="en-US" sz="2000" b="0" i="0" dirty="0">
              <a:effectLst/>
              <a:latin typeface="Century Gothic" panose="020B0502020202020204" pitchFamily="34" charset="0"/>
            </a:endParaRPr>
          </a:p>
          <a:p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3DEFDC-BCB8-41C0-8A0E-4EFA1928C399}"/>
              </a:ext>
            </a:extLst>
          </p:cNvPr>
          <p:cNvSpPr txBox="1"/>
          <p:nvPr/>
        </p:nvSpPr>
        <p:spPr>
          <a:xfrm>
            <a:off x="5638800" y="296377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2716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ADAD-6FC0-45B0-A28E-EA98E1F58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References/ Resources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196BC-826F-4F64-901C-82255EF8B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1436" y="1570894"/>
            <a:ext cx="7994469" cy="2227383"/>
          </a:xfrm>
        </p:spPr>
        <p:txBody>
          <a:bodyPr>
            <a:normAutofit/>
          </a:bodyPr>
          <a:lstStyle/>
          <a:p>
            <a:r>
              <a:rPr lang="en-US" sz="9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American College of Gastroenterology | </a:t>
            </a:r>
            <a:r>
              <a:rPr lang="en-US" sz="900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ACG</a:t>
            </a:r>
            <a:r>
              <a:rPr lang="en-US" sz="900" dirty="0" err="1"/>
              <a:t>Chandrasekhara</a:t>
            </a:r>
            <a:r>
              <a:rPr lang="en-US" sz="900" dirty="0"/>
              <a:t>, V., et al. (2015). </a:t>
            </a:r>
            <a:r>
              <a:rPr lang="en-US" sz="900" i="1" dirty="0"/>
              <a:t>Open-access endoscopy</a:t>
            </a:r>
            <a:r>
              <a:rPr lang="en-US" sz="900" dirty="0"/>
              <a:t>. </a:t>
            </a:r>
            <a:r>
              <a:rPr lang="en-US" sz="900" i="1" dirty="0"/>
              <a:t>Gastrointestinal Endoscopy, 81</a:t>
            </a:r>
            <a:r>
              <a:rPr lang="en-US" sz="900" dirty="0"/>
              <a:t>(6), 1326–1329. </a:t>
            </a:r>
          </a:p>
          <a:p>
            <a:r>
              <a:rPr lang="en-US" sz="900" dirty="0"/>
              <a:t> https://www.asge.org/home/resources/publications/guidelines/colorectal-cancer-screening-recommendations-for-physicians-and-patients-from-the-u-s‑multi‑society-task‑force‑on‑colorectal‑cancer.</a:t>
            </a:r>
          </a:p>
          <a:p>
            <a:r>
              <a:rPr lang="fr-FR" sz="900" b="0" i="0" u="none" strike="noStrike" dirty="0">
                <a:effectLst/>
                <a:latin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https://www.giejournal.org › article › abstract, 2002.</a:t>
            </a:r>
          </a:p>
          <a:p>
            <a:r>
              <a:rPr lang="en-US" sz="900" dirty="0"/>
              <a:t>U.S. Multi‑Society Task Force on Colorectal Cancer. </a:t>
            </a:r>
            <a:r>
              <a:rPr lang="en-US" sz="900" i="1" dirty="0"/>
              <a:t>Colorectal cancer screening: Recommendations for physicians and patients from the U.S. Multi‑Society Task Force on Colorectal Cancer.</a:t>
            </a:r>
            <a:r>
              <a:rPr lang="en-US" sz="900" dirty="0"/>
              <a:t> American Society for Gastrointestinal Endoscopy, 2020.</a:t>
            </a:r>
          </a:p>
          <a:p>
            <a:pPr algn="l"/>
            <a:r>
              <a:rPr lang="en-US" sz="900" b="0" i="0" dirty="0" err="1">
                <a:effectLst/>
                <a:latin typeface="Inter"/>
              </a:rPr>
              <a:t>OpenAI</a:t>
            </a:r>
            <a:r>
              <a:rPr lang="en-US" sz="900" b="0" i="0" dirty="0">
                <a:effectLst/>
                <a:latin typeface="Inter"/>
              </a:rPr>
              <a:t>. (2025). </a:t>
            </a:r>
            <a:r>
              <a:rPr lang="en-US" sz="900" b="0" i="1" dirty="0">
                <a:effectLst/>
                <a:latin typeface="Inter"/>
              </a:rPr>
              <a:t>google</a:t>
            </a:r>
            <a:r>
              <a:rPr lang="en-US" sz="900" b="0" i="0" dirty="0">
                <a:effectLst/>
                <a:latin typeface="Inter"/>
              </a:rPr>
              <a:t> (Mar 23 version) </a:t>
            </a:r>
            <a:r>
              <a:rPr lang="en-US" sz="9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https://doi.org/10.1016/j.gie.2015.01.041</a:t>
            </a:r>
            <a:r>
              <a:rPr lang="en-US" sz="900" b="0" i="0" dirty="0">
                <a:effectLst/>
                <a:latin typeface="Inter"/>
              </a:rPr>
              <a:t> [Large language model]. </a:t>
            </a:r>
            <a:r>
              <a:rPr lang="en-US" sz="900" b="0" i="0" u="sng" dirty="0">
                <a:effectLst/>
                <a:latin typeface="Inter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https://chat.openai.com/chat</a:t>
            </a:r>
            <a:r>
              <a:rPr lang="en-US" sz="900" b="0" i="0" u="sng" dirty="0">
                <a:effectLst/>
                <a:latin typeface="Inter"/>
              </a:rPr>
              <a:t>,2025.</a:t>
            </a:r>
          </a:p>
          <a:p>
            <a:r>
              <a:rPr lang="en-US" sz="900" dirty="0"/>
              <a:t>UVA Anesthesia Guidelines for UVA Outpatient Endoscopy Center/ UVA Endoscopy, 2022.</a:t>
            </a:r>
          </a:p>
          <a:p>
            <a:pPr algn="l"/>
            <a:endParaRPr lang="en-US" sz="900" b="0" i="0" u="sng" dirty="0">
              <a:effectLst/>
              <a:latin typeface="Inter"/>
            </a:endParaRPr>
          </a:p>
          <a:p>
            <a:endParaRPr lang="en-US" sz="1800" u="sng" dirty="0">
              <a:latin typeface="Inter"/>
            </a:endParaRPr>
          </a:p>
          <a:p>
            <a:endParaRPr lang="en-US" sz="1800" u="sng" dirty="0">
              <a:latin typeface="Inter"/>
            </a:endParaRPr>
          </a:p>
          <a:p>
            <a:endParaRPr lang="en-US" sz="17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502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4058A-5660-4C09-85A0-010359131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5692" y="365125"/>
            <a:ext cx="9478107" cy="1325563"/>
          </a:xfrm>
        </p:spPr>
        <p:txBody>
          <a:bodyPr>
            <a:normAutofit/>
          </a:bodyPr>
          <a:lstStyle/>
          <a:p>
            <a:r>
              <a:rPr lang="en-US" sz="4000" dirty="0"/>
              <a:t>The Role Of The OA GI Triage Nurse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E5F2D-A638-408B-808C-FB25B9A38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5692" y="1825625"/>
            <a:ext cx="9478108" cy="3965575"/>
          </a:xfrm>
        </p:spPr>
        <p:txBody>
          <a:bodyPr>
            <a:noAutofit/>
          </a:bodyPr>
          <a:lstStyle/>
          <a:p>
            <a:r>
              <a:rPr lang="en-US" sz="2000" b="1" dirty="0"/>
              <a:t>To evaluate </a:t>
            </a:r>
            <a:r>
              <a:rPr lang="en-US" sz="2000" dirty="0"/>
              <a:t>open access endoscopy </a:t>
            </a:r>
            <a:r>
              <a:rPr lang="en-US" sz="2000" b="1" dirty="0"/>
              <a:t>referrals to determine urgency and appropriateness </a:t>
            </a:r>
            <a:r>
              <a:rPr lang="en-US" sz="2000" dirty="0"/>
              <a:t>for procedures</a:t>
            </a:r>
          </a:p>
          <a:p>
            <a:endParaRPr lang="en-US" sz="2000" dirty="0"/>
          </a:p>
          <a:p>
            <a:r>
              <a:rPr lang="en-US" sz="2000" b="1" dirty="0"/>
              <a:t>To make sure </a:t>
            </a:r>
            <a:r>
              <a:rPr lang="en-US" sz="2000" dirty="0"/>
              <a:t>that those in </a:t>
            </a:r>
            <a:r>
              <a:rPr lang="en-US" sz="2000" b="1" dirty="0"/>
              <a:t>most critical need of an endoscopic procedure receive timely care</a:t>
            </a:r>
          </a:p>
          <a:p>
            <a:endParaRPr lang="en-US" sz="2000" b="1" dirty="0"/>
          </a:p>
          <a:p>
            <a:r>
              <a:rPr lang="en-US" sz="2000" b="1" dirty="0"/>
              <a:t>To ensure </a:t>
            </a:r>
            <a:r>
              <a:rPr lang="en-US" sz="2000" dirty="0"/>
              <a:t>that the patient is having their </a:t>
            </a:r>
            <a:r>
              <a:rPr lang="en-US" sz="2000" b="1" dirty="0"/>
              <a:t>surveillance exams/ follow-up procedures done on time</a:t>
            </a:r>
          </a:p>
          <a:p>
            <a:endParaRPr lang="en-US" sz="2000" b="1" dirty="0"/>
          </a:p>
          <a:p>
            <a:r>
              <a:rPr lang="en-US" sz="2000" b="1" dirty="0"/>
              <a:t> To e</a:t>
            </a:r>
            <a:r>
              <a:rPr lang="en-US" sz="2000" b="1" i="0" dirty="0">
                <a:effectLst/>
              </a:rPr>
              <a:t>nsure</a:t>
            </a:r>
            <a:r>
              <a:rPr lang="en-US" sz="2000" b="0" i="0" dirty="0">
                <a:effectLst/>
              </a:rPr>
              <a:t> the endoscopy unit's </a:t>
            </a:r>
            <a:r>
              <a:rPr lang="en-US" sz="2000" b="1" i="0" dirty="0">
                <a:effectLst/>
              </a:rPr>
              <a:t>workflow is optimized </a:t>
            </a:r>
            <a:r>
              <a:rPr lang="en-US" sz="2000" b="0" i="0" dirty="0">
                <a:effectLst/>
              </a:rPr>
              <a:t>and cases can proceed efficiently.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31960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5B673-99C3-4367-B821-4FEAAE414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262" y="359508"/>
            <a:ext cx="6478953" cy="1052814"/>
          </a:xfrm>
        </p:spPr>
        <p:txBody>
          <a:bodyPr/>
          <a:lstStyle/>
          <a:p>
            <a:r>
              <a:rPr lang="en-US" dirty="0"/>
              <a:t>Key Steps In Triaging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BB045-7BA6-4954-81FF-B3BE600CB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262" y="1820986"/>
            <a:ext cx="7917351" cy="2711938"/>
          </a:xfrm>
        </p:spPr>
        <p:txBody>
          <a:bodyPr>
            <a:noAutofit/>
          </a:bodyPr>
          <a:lstStyle/>
          <a:p>
            <a:r>
              <a:rPr lang="en-US" sz="2400" dirty="0"/>
              <a:t>Reviewing patient referrals</a:t>
            </a:r>
          </a:p>
          <a:p>
            <a:r>
              <a:rPr lang="en-US" sz="2400" dirty="0"/>
              <a:t>Gathering patient history</a:t>
            </a:r>
          </a:p>
          <a:p>
            <a:r>
              <a:rPr lang="en-US" sz="2400" dirty="0"/>
              <a:t>Assessing urgency</a:t>
            </a:r>
          </a:p>
          <a:p>
            <a:r>
              <a:rPr lang="en-US" sz="2400" dirty="0"/>
              <a:t>Making adjustments</a:t>
            </a:r>
          </a:p>
          <a:p>
            <a:r>
              <a:rPr lang="en-US" sz="2400" dirty="0"/>
              <a:t>Optimizing resource utilization</a:t>
            </a:r>
          </a:p>
          <a:p>
            <a:pPr marL="0" indent="0">
              <a:buNone/>
            </a:pPr>
            <a:r>
              <a:rPr lang="en-US" sz="2000" dirty="0"/>
              <a:t>        </a:t>
            </a:r>
          </a:p>
        </p:txBody>
      </p:sp>
      <p:pic>
        <p:nvPicPr>
          <p:cNvPr id="1032" name="Picture 8" descr="Free key Vector Images &amp; Graphics ...">
            <a:extLst>
              <a:ext uri="{FF2B5EF4-FFF2-40B4-BE49-F238E27FC236}">
                <a16:creationId xmlns:a16="http://schemas.microsoft.com/office/drawing/2014/main" id="{CC793794-906A-4067-B1FB-C06BF6A7D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222" y="1820986"/>
            <a:ext cx="1952869" cy="183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177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55CD8-7E67-4E60-8049-99ADBE679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1436" y="365125"/>
            <a:ext cx="8212933" cy="1325563"/>
          </a:xfrm>
        </p:spPr>
        <p:txBody>
          <a:bodyPr>
            <a:normAutofit/>
          </a:bodyPr>
          <a:lstStyle/>
          <a:p>
            <a:r>
              <a:rPr lang="en-US" sz="4000" dirty="0"/>
              <a:t>Reviewing Referrals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8D49F-0EBB-45C2-9155-68209BB02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1436" y="1825625"/>
            <a:ext cx="8212933" cy="2949575"/>
          </a:xfrm>
        </p:spPr>
        <p:txBody>
          <a:bodyPr>
            <a:normAutofit/>
          </a:bodyPr>
          <a:lstStyle/>
          <a:p>
            <a:r>
              <a:rPr lang="en-US" sz="2000" dirty="0"/>
              <a:t>This is the most important step of the whole navigation process.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This step allows you </a:t>
            </a:r>
            <a:r>
              <a:rPr lang="en-US" sz="2000" b="1" dirty="0"/>
              <a:t>to determine if the referral is appropriate for endoscopy</a:t>
            </a:r>
            <a:r>
              <a:rPr lang="en-US" sz="2000" dirty="0"/>
              <a:t> and to determine if the patient needs to be referred to an interventionalist, GI clinic, or colorectal surgery.</a:t>
            </a:r>
          </a:p>
          <a:p>
            <a:endParaRPr lang="en-US" sz="2000" dirty="0"/>
          </a:p>
          <a:p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review </a:t>
            </a:r>
            <a:r>
              <a:rPr lang="en-US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ensures that only suitable candidates are scheduled for open-access slots</a:t>
            </a:r>
            <a:endParaRPr lang="en-US" sz="2000" b="1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026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2778F-CEAB-4B21-B345-BE6A85A6E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1436" y="365125"/>
            <a:ext cx="8619333" cy="1026013"/>
          </a:xfrm>
        </p:spPr>
        <p:txBody>
          <a:bodyPr/>
          <a:lstStyle/>
          <a:p>
            <a:pPr algn="ctr"/>
            <a:r>
              <a:rPr lang="en-US" dirty="0"/>
              <a:t> Mollie James/ Future Olympian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57A555-0757-42C0-B335-CA389C783A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814" y="1508369"/>
            <a:ext cx="4016883" cy="4126523"/>
          </a:xfrm>
        </p:spPr>
      </p:pic>
    </p:spTree>
    <p:extLst>
      <p:ext uri="{BB962C8B-B14F-4D97-AF65-F5344CB8AC3E}">
        <p14:creationId xmlns:p14="http://schemas.microsoft.com/office/powerpoint/2010/main" val="2296640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AC4D8-FF78-4EB5-B338-667D23A4E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Gathering</a:t>
            </a:r>
            <a:r>
              <a:rPr lang="en-US" dirty="0"/>
              <a:t> Patient Medical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9AC05-EAD9-413B-8A50-655225B33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1436" y="1690688"/>
            <a:ext cx="9422364" cy="3715483"/>
          </a:xfrm>
        </p:spPr>
        <p:txBody>
          <a:bodyPr/>
          <a:lstStyle/>
          <a:p>
            <a:r>
              <a:rPr lang="en-US" sz="2000" dirty="0"/>
              <a:t>Data collection– such as collecting previous endoscopy records, </a:t>
            </a:r>
            <a:r>
              <a:rPr lang="en-US" sz="2000" i="0" dirty="0">
                <a:effectLst/>
              </a:rPr>
              <a:t>Detailed medical history:</a:t>
            </a:r>
            <a:r>
              <a:rPr lang="en-US" sz="2000" dirty="0"/>
              <a:t> height, weight, allergies, PMH, PSH </a:t>
            </a:r>
            <a:r>
              <a:rPr lang="en-US" sz="2000" b="0" i="0" dirty="0">
                <a:solidFill>
                  <a:srgbClr val="001D35"/>
                </a:solidFill>
                <a:effectLst/>
              </a:rPr>
              <a:t> </a:t>
            </a:r>
          </a:p>
          <a:p>
            <a:endParaRPr lang="en-US" sz="2000" dirty="0">
              <a:solidFill>
                <a:srgbClr val="001D35"/>
              </a:solidFill>
            </a:endParaRPr>
          </a:p>
          <a:p>
            <a:r>
              <a:rPr lang="en-US" sz="2000" b="0" i="0" dirty="0">
                <a:effectLst/>
              </a:rPr>
              <a:t>Comorbidities:  The nurse reviews the patient's medical history for conditions that may complicate the procedure, such as cardiopulmonary disease, sleep apnea, or a history of adverse reactions to sedation.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983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14673-A893-4FF2-9842-D767E176E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Assessing </a:t>
            </a:r>
            <a:r>
              <a:rPr lang="en-US" sz="4000" dirty="0"/>
              <a:t>Urgency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0D375-A22A-449D-98E9-4F1B86140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1436" y="1825625"/>
            <a:ext cx="7962841" cy="3520098"/>
          </a:xfrm>
        </p:spPr>
        <p:txBody>
          <a:bodyPr>
            <a:normAutofit/>
          </a:bodyPr>
          <a:lstStyle/>
          <a:p>
            <a:r>
              <a:rPr lang="en-US" sz="2400" dirty="0"/>
              <a:t>Determine indication</a:t>
            </a:r>
          </a:p>
          <a:p>
            <a:r>
              <a:rPr lang="en-US" sz="2400" dirty="0"/>
              <a:t>Determine urgency</a:t>
            </a:r>
          </a:p>
          <a:p>
            <a:r>
              <a:rPr lang="en-US" sz="2400" dirty="0"/>
              <a:t>Determine if we can safely scope the patient</a:t>
            </a:r>
          </a:p>
          <a:p>
            <a:r>
              <a:rPr lang="en-US" sz="2400" i="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Identify and manage health risks that could affect patient safety or medication effectiveness.</a:t>
            </a:r>
          </a:p>
          <a:p>
            <a:r>
              <a:rPr lang="en-US" sz="2400" i="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Reduce complications during and after </a:t>
            </a:r>
            <a:r>
              <a:rPr lang="en-US" sz="2400" dirty="0">
                <a:ea typeface="Calibri" panose="020F0502020204030204" pitchFamily="34" charset="0"/>
                <a:cs typeface="Calibri" panose="020F0502020204030204" pitchFamily="34" charset="0"/>
              </a:rPr>
              <a:t>endoscopy</a:t>
            </a:r>
            <a:r>
              <a:rPr lang="en-US" sz="2400" i="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en-US" sz="1800" i="0" dirty="0">
              <a:solidFill>
                <a:srgbClr val="51515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492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GNA Presentation Template open access 2-Dark.potx" id="{F2035800-A339-4595-9C40-AF65B7F327E4}" vid="{441ECAC1-0E51-4B17-B803-4942625B41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MASGNA Presentation Template open access Cindy 2-Dark (1)</Template>
  <TotalTime>0</TotalTime>
  <Words>1478</Words>
  <Application>Microsoft Office PowerPoint</Application>
  <PresentationFormat>Widescreen</PresentationFormat>
  <Paragraphs>143</Paragraphs>
  <Slides>30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Calibri</vt:lpstr>
      <vt:lpstr>Century</vt:lpstr>
      <vt:lpstr>Century Gothic</vt:lpstr>
      <vt:lpstr>Elsevier Sans</vt:lpstr>
      <vt:lpstr>Inter</vt:lpstr>
      <vt:lpstr>Roboto</vt:lpstr>
      <vt:lpstr>Times New Roman</vt:lpstr>
      <vt:lpstr>Wingdings</vt:lpstr>
      <vt:lpstr>Office Theme</vt:lpstr>
      <vt:lpstr>PowerPoint Presentation</vt:lpstr>
      <vt:lpstr>Patient Navigation For Open Access Endoscopy</vt:lpstr>
      <vt:lpstr>Definition of Open Access Endoscopy</vt:lpstr>
      <vt:lpstr>The Role Of The OA GI Triage Nurse</vt:lpstr>
      <vt:lpstr>Key Steps In Triaging </vt:lpstr>
      <vt:lpstr>Reviewing Referrals</vt:lpstr>
      <vt:lpstr> Mollie James/ Future Olympian </vt:lpstr>
      <vt:lpstr>Gathering Patient Medical History</vt:lpstr>
      <vt:lpstr>Assessing Urgency</vt:lpstr>
      <vt:lpstr>Making Adjustments On The Referral</vt:lpstr>
      <vt:lpstr>Multi-Society Task Force</vt:lpstr>
      <vt:lpstr>Scout – Also Another Future Olympian</vt:lpstr>
      <vt:lpstr>Documentation</vt:lpstr>
      <vt:lpstr>Optimizing  Resource Utilization</vt:lpstr>
      <vt:lpstr>Example Of A Triage Note For Open Access</vt:lpstr>
      <vt:lpstr>Otis- Our Fishermen And Baseball Player</vt:lpstr>
      <vt:lpstr>Support Teams</vt:lpstr>
      <vt:lpstr>Endoscopy Prep Team</vt:lpstr>
      <vt:lpstr>Work In Partnership </vt:lpstr>
      <vt:lpstr>Some Of Our Older Grandchildren </vt:lpstr>
      <vt:lpstr>IS OAE SUCCESSFUL? </vt:lpstr>
      <vt:lpstr>Benefits Of Open Access Endoscopy Triage</vt:lpstr>
      <vt:lpstr>Takeaways From The Article:</vt:lpstr>
      <vt:lpstr>Eislee – The Tennis Player</vt:lpstr>
      <vt:lpstr>Outcome/ Recommendations From The Study</vt:lpstr>
      <vt:lpstr>Outcome/ Recommendations Procedure Day For OE Patients</vt:lpstr>
      <vt:lpstr>UVA Endoscopy Triage Team</vt:lpstr>
      <vt:lpstr>  Questions?</vt:lpstr>
      <vt:lpstr>PowerPoint Presentation</vt:lpstr>
      <vt:lpstr>References/ Resources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Annette McVey</dc:creator>
  <cp:lastModifiedBy>Annette McVey</cp:lastModifiedBy>
  <cp:revision>1</cp:revision>
  <dcterms:created xsi:type="dcterms:W3CDTF">2025-11-14T17:33:34Z</dcterms:created>
  <dcterms:modified xsi:type="dcterms:W3CDTF">2025-11-14T17:34:30Z</dcterms:modified>
</cp:coreProperties>
</file>