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91" r:id="rId4"/>
    <p:sldId id="258" r:id="rId5"/>
    <p:sldId id="259" r:id="rId6"/>
    <p:sldId id="272" r:id="rId7"/>
    <p:sldId id="283" r:id="rId8"/>
    <p:sldId id="260" r:id="rId9"/>
    <p:sldId id="276" r:id="rId10"/>
    <p:sldId id="261" r:id="rId11"/>
    <p:sldId id="262" r:id="rId12"/>
    <p:sldId id="263" r:id="rId13"/>
    <p:sldId id="265" r:id="rId14"/>
    <p:sldId id="266" r:id="rId15"/>
    <p:sldId id="275" r:id="rId16"/>
    <p:sldId id="271" r:id="rId17"/>
    <p:sldId id="278" r:id="rId18"/>
    <p:sldId id="267" r:id="rId19"/>
    <p:sldId id="279" r:id="rId20"/>
    <p:sldId id="277" r:id="rId21"/>
    <p:sldId id="273" r:id="rId22"/>
    <p:sldId id="274" r:id="rId23"/>
    <p:sldId id="281" r:id="rId24"/>
    <p:sldId id="270" r:id="rId25"/>
    <p:sldId id="286"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E80"/>
    <a:srgbClr val="A45248"/>
    <a:srgbClr val="2F723E"/>
    <a:srgbClr val="FCC89B"/>
    <a:srgbClr val="A7B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5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E78C1-397F-4CD5-9C34-3FBCE129D04A}" type="datetimeFigureOut">
              <a:rPr lang="en-US" smtClean="0"/>
              <a:t>11/13/2025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02E26-3CF2-4DD4-8D76-DC11B894960B}" type="slidenum">
              <a:rPr lang="en-US" smtClean="0"/>
              <a:t>‹#›</a:t>
            </a:fld>
            <a:endParaRPr lang="en-US" dirty="0"/>
          </a:p>
        </p:txBody>
      </p:sp>
    </p:spTree>
    <p:extLst>
      <p:ext uri="{BB962C8B-B14F-4D97-AF65-F5344CB8AC3E}">
        <p14:creationId xmlns:p14="http://schemas.microsoft.com/office/powerpoint/2010/main" val="127924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9CE0C6-B81F-8277-E35F-C32ECE0C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3D6015-7E6C-849F-9BF4-D456F7E8F02A}"/>
              </a:ext>
            </a:extLst>
          </p:cNvPr>
          <p:cNvSpPr>
            <a:spLocks noGrp="1"/>
          </p:cNvSpPr>
          <p:nvPr>
            <p:ph type="ctrTitle"/>
          </p:nvPr>
        </p:nvSpPr>
        <p:spPr>
          <a:xfrm>
            <a:off x="4320072" y="1122363"/>
            <a:ext cx="7254882" cy="2387600"/>
          </a:xfrm>
        </p:spPr>
        <p:txBody>
          <a:bodyPr anchor="ctr" anchorCtr="0">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BB796A5-22C4-191D-373A-265FDCDA552B}"/>
              </a:ext>
            </a:extLst>
          </p:cNvPr>
          <p:cNvSpPr>
            <a:spLocks noGrp="1"/>
          </p:cNvSpPr>
          <p:nvPr>
            <p:ph type="subTitle" idx="1"/>
          </p:nvPr>
        </p:nvSpPr>
        <p:spPr>
          <a:xfrm>
            <a:off x="4320072" y="4114800"/>
            <a:ext cx="7254882" cy="13062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EBD8AB4E-F1B6-4C0A-71B7-0EF27117C6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046" y="526730"/>
            <a:ext cx="1840404" cy="1311595"/>
          </a:xfrm>
          <a:prstGeom prst="rect">
            <a:avLst/>
          </a:prstGeom>
        </p:spPr>
      </p:pic>
      <p:sp>
        <p:nvSpPr>
          <p:cNvPr id="11" name="Footer Placeholder 10">
            <a:extLst>
              <a:ext uri="{FF2B5EF4-FFF2-40B4-BE49-F238E27FC236}">
                <a16:creationId xmlns:a16="http://schemas.microsoft.com/office/drawing/2014/main" id="{C2F6DED8-FFD2-3DB7-5A2A-96469436AD44}"/>
              </a:ext>
            </a:extLst>
          </p:cNvPr>
          <p:cNvSpPr>
            <a:spLocks noGrp="1"/>
          </p:cNvSpPr>
          <p:nvPr>
            <p:ph type="ftr" sz="quarter" idx="10"/>
          </p:nvPr>
        </p:nvSpPr>
        <p:spPr>
          <a:xfrm>
            <a:off x="5887616" y="6356350"/>
            <a:ext cx="5466184" cy="365125"/>
          </a:xfrm>
        </p:spPr>
        <p:txBody>
          <a:bodyPr/>
          <a:lstStyle/>
          <a:p>
            <a:r>
              <a:rPr lang="en-US" dirty="0"/>
              <a:t>© 2025 by the Mid-Atlantic Society of Gastroenterology Nurses and Associates</a:t>
            </a:r>
          </a:p>
        </p:txBody>
      </p:sp>
      <p:sp>
        <p:nvSpPr>
          <p:cNvPr id="12" name="Slide Number Placeholder 11">
            <a:extLst>
              <a:ext uri="{FF2B5EF4-FFF2-40B4-BE49-F238E27FC236}">
                <a16:creationId xmlns:a16="http://schemas.microsoft.com/office/drawing/2014/main" id="{ED3BCAD8-93E7-3F90-E37B-D4550F6FB00A}"/>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7127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DA9F-19F3-EA8A-B512-B2A27BBE8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C84B1B-0B49-28D4-C42B-D962E2F98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E8C405A-2DD8-EDDB-A5AD-51E16123C481}"/>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8" name="Slide Number Placeholder 7">
            <a:extLst>
              <a:ext uri="{FF2B5EF4-FFF2-40B4-BE49-F238E27FC236}">
                <a16:creationId xmlns:a16="http://schemas.microsoft.com/office/drawing/2014/main" id="{F41A6408-AB22-C0D7-AD01-47E1B4AEF056}"/>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35777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176F1-5B38-D2C0-2AA1-F8DAF31B12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7B314C-9690-D921-93A3-32140889B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DD97DA7E-D59A-66A0-824D-05922C47E1F2}"/>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8" name="Slide Number Placeholder 7">
            <a:extLst>
              <a:ext uri="{FF2B5EF4-FFF2-40B4-BE49-F238E27FC236}">
                <a16:creationId xmlns:a16="http://schemas.microsoft.com/office/drawing/2014/main" id="{0DB73FF0-AE56-4A9E-2620-5F2CF13B567D}"/>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398838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13F2-55BA-7AC6-FDAB-661024466A0C}"/>
              </a:ext>
            </a:extLst>
          </p:cNvPr>
          <p:cNvSpPr>
            <a:spLocks noGrp="1"/>
          </p:cNvSpPr>
          <p:nvPr>
            <p:ph type="title"/>
          </p:nvPr>
        </p:nvSpPr>
        <p:spPr>
          <a:xfrm>
            <a:off x="1931436" y="365125"/>
            <a:ext cx="9422363"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4D27A00-F921-E2E5-87E2-2B0B5C36EC8A}"/>
              </a:ext>
            </a:extLst>
          </p:cNvPr>
          <p:cNvSpPr>
            <a:spLocks noGrp="1"/>
          </p:cNvSpPr>
          <p:nvPr>
            <p:ph idx="1"/>
          </p:nvPr>
        </p:nvSpPr>
        <p:spPr>
          <a:xfrm>
            <a:off x="1931436" y="1825625"/>
            <a:ext cx="9422364" cy="401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F74FB9C0-526B-82B6-05DE-1B930AE15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26" y="426721"/>
            <a:ext cx="1347606" cy="960394"/>
          </a:xfrm>
          <a:prstGeom prst="rect">
            <a:avLst/>
          </a:prstGeom>
        </p:spPr>
      </p:pic>
      <p:sp>
        <p:nvSpPr>
          <p:cNvPr id="8" name="Footer Placeholder 7">
            <a:extLst>
              <a:ext uri="{FF2B5EF4-FFF2-40B4-BE49-F238E27FC236}">
                <a16:creationId xmlns:a16="http://schemas.microsoft.com/office/drawing/2014/main" id="{76A3610F-1DFC-EFCD-7183-810AA54E616D}"/>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9" name="Slide Number Placeholder 8">
            <a:extLst>
              <a:ext uri="{FF2B5EF4-FFF2-40B4-BE49-F238E27FC236}">
                <a16:creationId xmlns:a16="http://schemas.microsoft.com/office/drawing/2014/main" id="{1C5D291F-0A5F-1C94-1F05-11C43DA34AE9}"/>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71840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A093-0D7B-F3E4-A971-2F6A5A3A3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1A089A-B706-6E12-E986-FAFF30250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17683853-F87E-CFCE-DCE9-F0C177B11B47}"/>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8" name="Slide Number Placeholder 7">
            <a:extLst>
              <a:ext uri="{FF2B5EF4-FFF2-40B4-BE49-F238E27FC236}">
                <a16:creationId xmlns:a16="http://schemas.microsoft.com/office/drawing/2014/main" id="{231A1ADA-ADCE-8379-0F24-32C4CBDC5CCB}"/>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10827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D711-D711-C3FC-AAC0-87880759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6DF7F-EBFD-1D8C-0A6D-DF1CD4A6D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9057CF-AE54-199E-E610-46AE7A332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F2B005C-8BA7-EDDD-4DDB-19968A831298}"/>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9" name="Slide Number Placeholder 8">
            <a:extLst>
              <a:ext uri="{FF2B5EF4-FFF2-40B4-BE49-F238E27FC236}">
                <a16:creationId xmlns:a16="http://schemas.microsoft.com/office/drawing/2014/main" id="{E89E54C8-D91E-F8CB-D96C-0FD9F9916ECB}"/>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279549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F8F2B-5B3A-513E-FF03-72314F0FE5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ECE875-BC87-8CBA-D094-E9FBD7F0B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F772C-79FE-E5CA-EFC5-47F71B3D1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958AA0-C438-7B60-B6E6-8D10297A9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8BB44-1ED7-0517-FE95-3483D8FDC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65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5DEB-7DD1-7C83-6AA0-11B914D0006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F107A9D5-89E9-5F80-8676-36791504FBDE}"/>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7" name="Slide Number Placeholder 6">
            <a:extLst>
              <a:ext uri="{FF2B5EF4-FFF2-40B4-BE49-F238E27FC236}">
                <a16:creationId xmlns:a16="http://schemas.microsoft.com/office/drawing/2014/main" id="{43D98F91-FD2B-8167-62A9-CB9CD16E3390}"/>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85695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D4A66A-1245-0148-8D08-F68300BDC0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F34CA5-A70A-FD23-186C-E3AF45E0ED9A}"/>
              </a:ext>
            </a:extLst>
          </p:cNvPr>
          <p:cNvSpPr/>
          <p:nvPr userDrawn="1"/>
        </p:nvSpPr>
        <p:spPr>
          <a:xfrm>
            <a:off x="8994940" y="936612"/>
            <a:ext cx="2082636" cy="423122"/>
          </a:xfrm>
          <a:prstGeom prst="rect">
            <a:avLst/>
          </a:prstGeom>
          <a:solidFill>
            <a:srgbClr val="3D4E8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Visit Website</a:t>
            </a:r>
          </a:p>
        </p:txBody>
      </p:sp>
      <p:sp>
        <p:nvSpPr>
          <p:cNvPr id="8" name="Rectangle 7">
            <a:extLst>
              <a:ext uri="{FF2B5EF4-FFF2-40B4-BE49-F238E27FC236}">
                <a16:creationId xmlns:a16="http://schemas.microsoft.com/office/drawing/2014/main" id="{1E0020AA-6DA7-9B87-2FFB-5EB8861BF2FC}"/>
              </a:ext>
            </a:extLst>
          </p:cNvPr>
          <p:cNvSpPr/>
          <p:nvPr userDrawn="1"/>
        </p:nvSpPr>
        <p:spPr>
          <a:xfrm>
            <a:off x="8994940" y="1963379"/>
            <a:ext cx="2082636" cy="423122"/>
          </a:xfrm>
          <a:prstGeom prst="rect">
            <a:avLst/>
          </a:prstGeom>
          <a:solidFill>
            <a:srgbClr val="3D4E8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LinkedIn</a:t>
            </a:r>
          </a:p>
        </p:txBody>
      </p:sp>
      <p:pic>
        <p:nvPicPr>
          <p:cNvPr id="11" name="Picture 10">
            <a:extLst>
              <a:ext uri="{FF2B5EF4-FFF2-40B4-BE49-F238E27FC236}">
                <a16:creationId xmlns:a16="http://schemas.microsoft.com/office/drawing/2014/main" id="{61F606E8-A594-34FC-B119-3CD3A155A2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474" y="479105"/>
            <a:ext cx="2582863" cy="1840721"/>
          </a:xfrm>
          <a:prstGeom prst="rect">
            <a:avLst/>
          </a:prstGeom>
        </p:spPr>
      </p:pic>
      <p:pic>
        <p:nvPicPr>
          <p:cNvPr id="21" name="Picture 20">
            <a:extLst>
              <a:ext uri="{FF2B5EF4-FFF2-40B4-BE49-F238E27FC236}">
                <a16:creationId xmlns:a16="http://schemas.microsoft.com/office/drawing/2014/main" id="{1D44F70A-BE85-21E9-01D5-7BE348D45E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04857" y="1793988"/>
            <a:ext cx="759249" cy="761904"/>
          </a:xfrm>
          <a:prstGeom prst="rect">
            <a:avLst/>
          </a:prstGeom>
          <a:ln w="25400">
            <a:solidFill>
              <a:schemeClr val="bg1"/>
            </a:solidFill>
          </a:ln>
        </p:spPr>
      </p:pic>
      <p:pic>
        <p:nvPicPr>
          <p:cNvPr id="22" name="Picture 21">
            <a:extLst>
              <a:ext uri="{FF2B5EF4-FFF2-40B4-BE49-F238E27FC236}">
                <a16:creationId xmlns:a16="http://schemas.microsoft.com/office/drawing/2014/main" id="{FBA264B8-519F-A317-9190-8E716DF5ED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04857" y="767222"/>
            <a:ext cx="761904" cy="761904"/>
          </a:xfrm>
          <a:prstGeom prst="rect">
            <a:avLst/>
          </a:prstGeom>
          <a:ln w="25400">
            <a:solidFill>
              <a:schemeClr val="bg1"/>
            </a:solidFill>
          </a:ln>
        </p:spPr>
      </p:pic>
    </p:spTree>
    <p:extLst>
      <p:ext uri="{BB962C8B-B14F-4D97-AF65-F5344CB8AC3E}">
        <p14:creationId xmlns:p14="http://schemas.microsoft.com/office/powerpoint/2010/main" val="127110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97CD-8A8F-C153-BB5F-4274D95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41B986-C26A-A21B-2DDD-AEC7AAAD4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F7CDDC-1945-144F-FCA8-6E66F4941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32F60CFA-B1B4-0BD9-8FB1-4B0A56E00B19}"/>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9" name="Slide Number Placeholder 8">
            <a:extLst>
              <a:ext uri="{FF2B5EF4-FFF2-40B4-BE49-F238E27FC236}">
                <a16:creationId xmlns:a16="http://schemas.microsoft.com/office/drawing/2014/main" id="{6878A3B7-C487-253C-8933-9D95A9C0E1C5}"/>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202045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881C-5416-7D49-61D4-5D4EBF00D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6A5E4-34B8-F290-2FD6-42F53CE79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F8F09EE-6357-4AA4-D63C-4327644BA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98BA82E2-4722-0903-B02B-EB322B0D2C58}"/>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9" name="Slide Number Placeholder 8">
            <a:extLst>
              <a:ext uri="{FF2B5EF4-FFF2-40B4-BE49-F238E27FC236}">
                <a16:creationId xmlns:a16="http://schemas.microsoft.com/office/drawing/2014/main" id="{1CBC47C7-7CD1-343C-F259-2AF63F117383}"/>
              </a:ext>
            </a:extLst>
          </p:cNvPr>
          <p:cNvSpPr>
            <a:spLocks noGrp="1"/>
          </p:cNvSpPr>
          <p:nvPr>
            <p:ph type="sldNum" sz="quarter" idx="11"/>
          </p:nvPr>
        </p:nvSpPr>
        <p:spPr/>
        <p:txBody>
          <a:bodyPr/>
          <a:lstStyle/>
          <a:p>
            <a:fld id="{EB0BC280-D692-4DE3-A04E-E3A1D535DF88}" type="slidenum">
              <a:rPr lang="en-US" smtClean="0"/>
              <a:pPr/>
              <a:t>‹#›</a:t>
            </a:fld>
            <a:endParaRPr lang="en-US" dirty="0"/>
          </a:p>
        </p:txBody>
      </p:sp>
    </p:spTree>
    <p:extLst>
      <p:ext uri="{BB962C8B-B14F-4D97-AF65-F5344CB8AC3E}">
        <p14:creationId xmlns:p14="http://schemas.microsoft.com/office/powerpoint/2010/main" val="36801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732A31-933A-B3EF-6869-6FC5EACEEA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A4547A0-D4F2-423C-7290-3854F7308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F801D-1302-B5B5-BFB7-2936FDE775DD}"/>
              </a:ext>
            </a:extLst>
          </p:cNvPr>
          <p:cNvSpPr>
            <a:spLocks noGrp="1"/>
          </p:cNvSpPr>
          <p:nvPr>
            <p:ph type="body" idx="1"/>
          </p:nvPr>
        </p:nvSpPr>
        <p:spPr>
          <a:xfrm>
            <a:off x="838200" y="1825625"/>
            <a:ext cx="10515600" cy="401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179D50D-03B0-16E0-F07E-5FCEA4C14E40}"/>
              </a:ext>
            </a:extLst>
          </p:cNvPr>
          <p:cNvSpPr>
            <a:spLocks noGrp="1"/>
          </p:cNvSpPr>
          <p:nvPr>
            <p:ph type="sldNum" sz="quarter" idx="4"/>
          </p:nvPr>
        </p:nvSpPr>
        <p:spPr>
          <a:xfrm>
            <a:off x="11353799" y="6356350"/>
            <a:ext cx="671805" cy="365125"/>
          </a:xfrm>
          <a:prstGeom prst="rect">
            <a:avLst/>
          </a:prstGeom>
        </p:spPr>
        <p:txBody>
          <a:bodyPr vert="horz" lIns="91440" tIns="45720" rIns="91440" bIns="45720" rtlCol="0" anchor="ctr"/>
          <a:lstStyle>
            <a:lvl1pPr algn="r">
              <a:defRPr sz="1200">
                <a:solidFill>
                  <a:schemeClr val="bg1"/>
                </a:solidFill>
              </a:defRPr>
            </a:lvl1pPr>
          </a:lstStyle>
          <a:p>
            <a:fld id="{EB0BC280-D692-4DE3-A04E-E3A1D535DF88}" type="slidenum">
              <a:rPr lang="en-US" smtClean="0"/>
              <a:pPr/>
              <a:t>‹#›</a:t>
            </a:fld>
            <a:endParaRPr lang="en-US" dirty="0"/>
          </a:p>
        </p:txBody>
      </p:sp>
      <p:sp>
        <p:nvSpPr>
          <p:cNvPr id="5" name="Footer Placeholder 4">
            <a:extLst>
              <a:ext uri="{FF2B5EF4-FFF2-40B4-BE49-F238E27FC236}">
                <a16:creationId xmlns:a16="http://schemas.microsoft.com/office/drawing/2014/main" id="{8C403908-4A88-2879-6332-CD799F6C6BB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r>
              <a:rPr lang="en-US" dirty="0"/>
              <a:t>© 2025 by the Mid-Atlantic Society of Gastroenterology Nurses and Associates</a:t>
            </a:r>
          </a:p>
        </p:txBody>
      </p:sp>
    </p:spTree>
    <p:extLst>
      <p:ext uri="{BB962C8B-B14F-4D97-AF65-F5344CB8AC3E}">
        <p14:creationId xmlns:p14="http://schemas.microsoft.com/office/powerpoint/2010/main" val="68974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CC89B"/>
        </a:buClr>
        <a:buFont typeface="Wingdings" panose="05000000000000000000" pitchFamily="2" charset="2"/>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CC89B"/>
        </a:buClr>
        <a:buFont typeface="Wingdings" panose="05000000000000000000" pitchFamily="2" charset="2"/>
        <a:buChar char="§"/>
        <a:defRPr sz="24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CC89B"/>
        </a:buClr>
        <a:buFont typeface="Wingdings" panose="05000000000000000000" pitchFamily="2" charset="2"/>
        <a:buChar char="§"/>
        <a:defRPr sz="20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CC89B"/>
        </a:buClr>
        <a:buFont typeface="Wingdings" panose="05000000000000000000" pitchFamily="2" charset="2"/>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CC89B"/>
        </a:buClr>
        <a:buFont typeface="Wingdings" panose="05000000000000000000" pitchFamily="2" charset="2"/>
        <a:buChar char="§"/>
        <a:defRPr sz="1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cessdata.fda.gov/scripts/cdrh/cfdocs/cfmaude/search.cf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hicpac/media/pdfs/essential-elements-508.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clipart.org/detail/241693/checkered-chromatic-question-mark"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A834C2-E2EA-F94A-5D0B-1D590AC81FF4}"/>
              </a:ext>
            </a:extLst>
          </p:cNvPr>
          <p:cNvSpPr txBox="1"/>
          <p:nvPr/>
        </p:nvSpPr>
        <p:spPr>
          <a:xfrm>
            <a:off x="6203108" y="576721"/>
            <a:ext cx="184467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1275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A099-9500-4733-8C05-7F6551792EB7}"/>
              </a:ext>
            </a:extLst>
          </p:cNvPr>
          <p:cNvSpPr>
            <a:spLocks noGrp="1"/>
          </p:cNvSpPr>
          <p:nvPr>
            <p:ph type="title"/>
          </p:nvPr>
        </p:nvSpPr>
        <p:spPr/>
        <p:txBody>
          <a:bodyPr/>
          <a:lstStyle/>
          <a:p>
            <a:r>
              <a:rPr lang="en-US" dirty="0"/>
              <a:t>Leak Testing</a:t>
            </a:r>
          </a:p>
        </p:txBody>
      </p:sp>
      <p:graphicFrame>
        <p:nvGraphicFramePr>
          <p:cNvPr id="6" name="Table 6">
            <a:extLst>
              <a:ext uri="{FF2B5EF4-FFF2-40B4-BE49-F238E27FC236}">
                <a16:creationId xmlns:a16="http://schemas.microsoft.com/office/drawing/2014/main" id="{EC5FF96F-5CC6-40EC-9142-1363F77564F6}"/>
              </a:ext>
            </a:extLst>
          </p:cNvPr>
          <p:cNvGraphicFramePr>
            <a:graphicFrameLocks noGrp="1"/>
          </p:cNvGraphicFramePr>
          <p:nvPr>
            <p:ph idx="1"/>
            <p:extLst>
              <p:ext uri="{D42A27DB-BD31-4B8C-83A1-F6EECF244321}">
                <p14:modId xmlns:p14="http://schemas.microsoft.com/office/powerpoint/2010/main" val="1843092437"/>
              </p:ext>
            </p:extLst>
          </p:nvPr>
        </p:nvGraphicFramePr>
        <p:xfrm>
          <a:off x="423333" y="1690688"/>
          <a:ext cx="11514668" cy="4302760"/>
        </p:xfrm>
        <a:graphic>
          <a:graphicData uri="http://schemas.openxmlformats.org/drawingml/2006/table">
            <a:tbl>
              <a:tblPr firstRow="1" bandRow="1">
                <a:tableStyleId>{5C22544A-7EE6-4342-B048-85BDC9FD1C3A}</a:tableStyleId>
              </a:tblPr>
              <a:tblGrid>
                <a:gridCol w="2722011">
                  <a:extLst>
                    <a:ext uri="{9D8B030D-6E8A-4147-A177-3AD203B41FA5}">
                      <a16:colId xmlns:a16="http://schemas.microsoft.com/office/drawing/2014/main" val="2719582967"/>
                    </a:ext>
                  </a:extLst>
                </a:gridCol>
                <a:gridCol w="2946882">
                  <a:extLst>
                    <a:ext uri="{9D8B030D-6E8A-4147-A177-3AD203B41FA5}">
                      <a16:colId xmlns:a16="http://schemas.microsoft.com/office/drawing/2014/main" val="2481061209"/>
                    </a:ext>
                  </a:extLst>
                </a:gridCol>
                <a:gridCol w="3048498">
                  <a:extLst>
                    <a:ext uri="{9D8B030D-6E8A-4147-A177-3AD203B41FA5}">
                      <a16:colId xmlns:a16="http://schemas.microsoft.com/office/drawing/2014/main" val="1045251990"/>
                    </a:ext>
                  </a:extLst>
                </a:gridCol>
                <a:gridCol w="2797277">
                  <a:extLst>
                    <a:ext uri="{9D8B030D-6E8A-4147-A177-3AD203B41FA5}">
                      <a16:colId xmlns:a16="http://schemas.microsoft.com/office/drawing/2014/main" val="331074543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AMMI ST91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SGNA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ARON</a:t>
                      </a:r>
                    </a:p>
                  </a:txBody>
                  <a:tcPr/>
                </a:tc>
                <a:tc>
                  <a:txBody>
                    <a:bodyPr/>
                    <a:lstStyle/>
                    <a:p>
                      <a:pPr algn="ctr"/>
                      <a:r>
                        <a:rPr lang="en-US" dirty="0"/>
                        <a:t>TJC</a:t>
                      </a:r>
                    </a:p>
                  </a:txBody>
                  <a:tcPr/>
                </a:tc>
                <a:extLst>
                  <a:ext uri="{0D108BD9-81ED-4DB2-BD59-A6C34878D82A}">
                    <a16:rowId xmlns:a16="http://schemas.microsoft.com/office/drawing/2014/main" val="2260636932"/>
                  </a:ext>
                </a:extLst>
              </a:tr>
              <a:tr h="2560320">
                <a:tc>
                  <a:txBody>
                    <a:bodyPr/>
                    <a:lstStyle/>
                    <a:p>
                      <a:pPr marL="285750" indent="-285750">
                        <a:buFont typeface="Arial" panose="020B0604020202020204" pitchFamily="34" charset="0"/>
                        <a:buChar char="•"/>
                      </a:pPr>
                      <a:r>
                        <a:rPr lang="en-US" sz="1200" dirty="0"/>
                        <a:t>To be done before each manual cleaning to detect any damage to prevent fluid invasion or potential risk of cross-contamination</a:t>
                      </a:r>
                    </a:p>
                    <a:p>
                      <a:pPr marL="285750" indent="-285750">
                        <a:buFont typeface="Arial" panose="020B0604020202020204" pitchFamily="34" charset="0"/>
                        <a:buChar char="•"/>
                      </a:pPr>
                      <a:r>
                        <a:rPr lang="en-US" sz="1200" dirty="0"/>
                        <a:t>Done with validate leak tester per IFU</a:t>
                      </a:r>
                    </a:p>
                    <a:p>
                      <a:pPr marL="285750" indent="-285750">
                        <a:buFont typeface="Arial" panose="020B0604020202020204" pitchFamily="34" charset="0"/>
                        <a:buChar char="•"/>
                      </a:pPr>
                      <a:r>
                        <a:rPr lang="en-US" sz="1200" dirty="0"/>
                        <a:t>Automated leak testers should be on a calibration schedule with documentation</a:t>
                      </a:r>
                    </a:p>
                    <a:p>
                      <a:pPr marL="285750" indent="-285750">
                        <a:buFont typeface="Arial" panose="020B0604020202020204" pitchFamily="34" charset="0"/>
                        <a:buChar char="•"/>
                      </a:pPr>
                      <a:r>
                        <a:rPr lang="en-US" sz="1200" dirty="0"/>
                        <a:t>Document results of leak test</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Conducting mechanical leak testing using an AER cannot substitute for the leak testing recommended in the endoscope manufacturer’s written IFU</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Report the leak test failure per organizational policy and procedure, including the endoscope product identification and traceability information </a:t>
                      </a:r>
                    </a:p>
                    <a:p>
                      <a:pPr marL="285750" indent="-285750">
                        <a:buFont typeface="Arial" panose="020B0604020202020204" pitchFamily="34" charset="0"/>
                        <a:buChar char="•"/>
                      </a:pPr>
                      <a:r>
                        <a:rPr lang="en-US" sz="1200" dirty="0"/>
                        <a:t>Minimum of 60 seconds</a:t>
                      </a:r>
                    </a:p>
                  </a:txBody>
                  <a:tcPr/>
                </a:tc>
                <a:tc>
                  <a:txBody>
                    <a:bodyPr/>
                    <a:lstStyle/>
                    <a:p>
                      <a:pPr marL="285750" indent="-285750">
                        <a:buFont typeface="Arial" panose="020B0604020202020204" pitchFamily="34" charset="0"/>
                        <a:buChar char="•"/>
                      </a:pPr>
                      <a:r>
                        <a:rPr lang="en-US" sz="1400" dirty="0"/>
                        <a:t>To be performed prior to immersion of the endoscope in to solutions during manual cleaning per IFU</a:t>
                      </a:r>
                    </a:p>
                    <a:p>
                      <a:pPr marL="285750" indent="-285750">
                        <a:buFont typeface="Arial" panose="020B0604020202020204" pitchFamily="34" charset="0"/>
                        <a:buChar char="•"/>
                      </a:pPr>
                      <a:r>
                        <a:rPr lang="en-US" sz="1400" dirty="0"/>
                        <a:t>Detects damage to the interior channels and exterior surfaces of the endoscope that can lead to inadequate disinfection and further damage</a:t>
                      </a:r>
                    </a:p>
                  </a:txBody>
                  <a:tcPr/>
                </a:tc>
                <a:tc>
                  <a:txBody>
                    <a:bodyPr/>
                    <a:lstStyle/>
                    <a:p>
                      <a:pPr marL="285750" indent="-285750">
                        <a:buFont typeface="Arial" panose="020B0604020202020204" pitchFamily="34" charset="0"/>
                        <a:buChar char="•"/>
                      </a:pPr>
                      <a:r>
                        <a:rPr lang="en-US" sz="1400" dirty="0"/>
                        <a:t>To be done after each use, after any event that may have damaged the endoscope, and before use of a newly purchased, repaired, or loaned endoscope</a:t>
                      </a:r>
                    </a:p>
                    <a:p>
                      <a:pPr marL="285750" indent="-285750">
                        <a:buFont typeface="Arial" panose="020B0604020202020204" pitchFamily="34" charset="0"/>
                        <a:buChar char="•"/>
                      </a:pPr>
                      <a:r>
                        <a:rPr lang="en-US" sz="1400" dirty="0"/>
                        <a:t>Done with a verified leak tester (wet and/or dry)</a:t>
                      </a:r>
                    </a:p>
                    <a:p>
                      <a:pPr marL="285750" indent="-285750">
                        <a:buFont typeface="Arial" panose="020B0604020202020204" pitchFamily="34" charset="0"/>
                        <a:buChar char="•"/>
                      </a:pPr>
                      <a:r>
                        <a:rPr lang="en-US" sz="1400" dirty="0"/>
                        <a:t>Document results</a:t>
                      </a:r>
                    </a:p>
                    <a:p>
                      <a:pPr marL="285750" indent="-285750">
                        <a:buFont typeface="Arial" panose="020B0604020202020204" pitchFamily="34" charset="0"/>
                        <a:buChar char="•"/>
                      </a:pPr>
                      <a:r>
                        <a:rPr lang="en-US" sz="1400" dirty="0"/>
                        <a:t>Failures-remove from service per IFU and facility policy</a:t>
                      </a:r>
                    </a:p>
                  </a:txBody>
                  <a:tcPr/>
                </a:tc>
                <a:tc>
                  <a:txBody>
                    <a:bodyPr/>
                    <a:lstStyle/>
                    <a:p>
                      <a:pPr marL="285750" indent="-285750">
                        <a:buFont typeface="Arial" panose="020B0604020202020204" pitchFamily="34" charset="0"/>
                        <a:buChar char="•"/>
                      </a:pPr>
                      <a:r>
                        <a:rPr lang="en-US" sz="1400" dirty="0"/>
                        <a:t>Inspected for surface integrity </a:t>
                      </a:r>
                    </a:p>
                    <a:p>
                      <a:pPr marL="285750" indent="-285750">
                        <a:buFont typeface="Arial" panose="020B0604020202020204" pitchFamily="34" charset="0"/>
                        <a:buChar char="•"/>
                      </a:pPr>
                      <a:r>
                        <a:rPr lang="en-US" sz="1400" dirty="0"/>
                        <a:t>Done per IFU of leak tester (e.g. dry or wet)</a:t>
                      </a:r>
                    </a:p>
                    <a:p>
                      <a:pPr marL="285750" indent="-285750">
                        <a:buFont typeface="Arial" panose="020B0604020202020204" pitchFamily="34" charset="0"/>
                        <a:buChar char="•"/>
                      </a:pPr>
                      <a:r>
                        <a:rPr lang="en-US" sz="1400" dirty="0"/>
                        <a:t>Angulate knobs in all directions</a:t>
                      </a:r>
                    </a:p>
                    <a:p>
                      <a:pPr marL="285750" indent="-285750">
                        <a:buFont typeface="Arial" panose="020B0604020202020204" pitchFamily="34" charset="0"/>
                        <a:buChar char="•"/>
                      </a:pPr>
                      <a:r>
                        <a:rPr lang="en-US" sz="1400" dirty="0"/>
                        <a:t>Good lighting when checking for bubbles (leaks)</a:t>
                      </a:r>
                    </a:p>
                    <a:p>
                      <a:pPr marL="285750" indent="-285750">
                        <a:buFont typeface="Arial" panose="020B0604020202020204" pitchFamily="34" charset="0"/>
                        <a:buChar char="•"/>
                      </a:pPr>
                      <a:r>
                        <a:rPr lang="en-US" sz="1400" dirty="0"/>
                        <a:t>Perform test per endoscope IFU time frame</a:t>
                      </a:r>
                    </a:p>
                    <a:p>
                      <a:pPr marL="285750" indent="-285750">
                        <a:buFont typeface="Arial" panose="020B0604020202020204" pitchFamily="34" charset="0"/>
                        <a:buChar char="•"/>
                      </a:pPr>
                      <a:r>
                        <a:rPr lang="en-US" sz="1400" dirty="0"/>
                        <a:t>Failures-OSHA requires fully decontamination labeled  with biohazardous before transport</a:t>
                      </a:r>
                    </a:p>
                  </a:txBody>
                  <a:tcPr/>
                </a:tc>
                <a:extLst>
                  <a:ext uri="{0D108BD9-81ED-4DB2-BD59-A6C34878D82A}">
                    <a16:rowId xmlns:a16="http://schemas.microsoft.com/office/drawing/2014/main" val="1413893839"/>
                  </a:ext>
                </a:extLst>
              </a:tr>
            </a:tbl>
          </a:graphicData>
        </a:graphic>
      </p:graphicFrame>
      <p:sp>
        <p:nvSpPr>
          <p:cNvPr id="4" name="Footer Placeholder 3">
            <a:extLst>
              <a:ext uri="{FF2B5EF4-FFF2-40B4-BE49-F238E27FC236}">
                <a16:creationId xmlns:a16="http://schemas.microsoft.com/office/drawing/2014/main" id="{A8B39FDC-602F-4B6F-BAE3-50B926D9EB2A}"/>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707B7AE8-137F-47E1-B3E9-B709B22B94D0}"/>
              </a:ext>
            </a:extLst>
          </p:cNvPr>
          <p:cNvSpPr>
            <a:spLocks noGrp="1"/>
          </p:cNvSpPr>
          <p:nvPr>
            <p:ph type="sldNum" sz="quarter" idx="11"/>
          </p:nvPr>
        </p:nvSpPr>
        <p:spPr/>
        <p:txBody>
          <a:bodyPr/>
          <a:lstStyle/>
          <a:p>
            <a:fld id="{EB0BC280-D692-4DE3-A04E-E3A1D535DF88}" type="slidenum">
              <a:rPr lang="en-US" smtClean="0"/>
              <a:pPr/>
              <a:t>10</a:t>
            </a:fld>
            <a:endParaRPr lang="en-US" dirty="0"/>
          </a:p>
        </p:txBody>
      </p:sp>
    </p:spTree>
    <p:extLst>
      <p:ext uri="{BB962C8B-B14F-4D97-AF65-F5344CB8AC3E}">
        <p14:creationId xmlns:p14="http://schemas.microsoft.com/office/powerpoint/2010/main" val="167257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5682-162A-483A-9B0C-DF591BF3DE00}"/>
              </a:ext>
            </a:extLst>
          </p:cNvPr>
          <p:cNvSpPr>
            <a:spLocks noGrp="1"/>
          </p:cNvSpPr>
          <p:nvPr>
            <p:ph type="title"/>
          </p:nvPr>
        </p:nvSpPr>
        <p:spPr/>
        <p:txBody>
          <a:bodyPr/>
          <a:lstStyle/>
          <a:p>
            <a:r>
              <a:rPr lang="en-US" dirty="0"/>
              <a:t>Manual Cleaning</a:t>
            </a:r>
          </a:p>
        </p:txBody>
      </p:sp>
      <p:graphicFrame>
        <p:nvGraphicFramePr>
          <p:cNvPr id="6" name="Table 6">
            <a:extLst>
              <a:ext uri="{FF2B5EF4-FFF2-40B4-BE49-F238E27FC236}">
                <a16:creationId xmlns:a16="http://schemas.microsoft.com/office/drawing/2014/main" id="{2B224444-721F-4EC5-A347-5EEFF4268E83}"/>
              </a:ext>
            </a:extLst>
          </p:cNvPr>
          <p:cNvGraphicFramePr>
            <a:graphicFrameLocks noGrp="1"/>
          </p:cNvGraphicFramePr>
          <p:nvPr>
            <p:ph idx="1"/>
            <p:extLst>
              <p:ext uri="{D42A27DB-BD31-4B8C-83A1-F6EECF244321}">
                <p14:modId xmlns:p14="http://schemas.microsoft.com/office/powerpoint/2010/main" val="1993047536"/>
              </p:ext>
            </p:extLst>
          </p:nvPr>
        </p:nvGraphicFramePr>
        <p:xfrm>
          <a:off x="474426" y="1557868"/>
          <a:ext cx="11083160" cy="3897250"/>
        </p:xfrm>
        <a:graphic>
          <a:graphicData uri="http://schemas.openxmlformats.org/drawingml/2006/table">
            <a:tbl>
              <a:tblPr firstRow="1" bandRow="1">
                <a:tableStyleId>{5C22544A-7EE6-4342-B048-85BDC9FD1C3A}</a:tableStyleId>
              </a:tblPr>
              <a:tblGrid>
                <a:gridCol w="2770790">
                  <a:extLst>
                    <a:ext uri="{9D8B030D-6E8A-4147-A177-3AD203B41FA5}">
                      <a16:colId xmlns:a16="http://schemas.microsoft.com/office/drawing/2014/main" val="2540366629"/>
                    </a:ext>
                  </a:extLst>
                </a:gridCol>
                <a:gridCol w="2770790">
                  <a:extLst>
                    <a:ext uri="{9D8B030D-6E8A-4147-A177-3AD203B41FA5}">
                      <a16:colId xmlns:a16="http://schemas.microsoft.com/office/drawing/2014/main" val="1023489194"/>
                    </a:ext>
                  </a:extLst>
                </a:gridCol>
                <a:gridCol w="2770790">
                  <a:extLst>
                    <a:ext uri="{9D8B030D-6E8A-4147-A177-3AD203B41FA5}">
                      <a16:colId xmlns:a16="http://schemas.microsoft.com/office/drawing/2014/main" val="785949541"/>
                    </a:ext>
                  </a:extLst>
                </a:gridCol>
                <a:gridCol w="2770790">
                  <a:extLst>
                    <a:ext uri="{9D8B030D-6E8A-4147-A177-3AD203B41FA5}">
                      <a16:colId xmlns:a16="http://schemas.microsoft.com/office/drawing/2014/main" val="3106407435"/>
                    </a:ext>
                  </a:extLst>
                </a:gridCol>
              </a:tblGrid>
              <a:tr h="392050">
                <a:tc>
                  <a:txBody>
                    <a:bodyPr/>
                    <a:lstStyle/>
                    <a:p>
                      <a:pPr algn="ctr"/>
                      <a:r>
                        <a:rPr lang="en-US" dirty="0"/>
                        <a:t>AAMI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1608667343"/>
                  </a:ext>
                </a:extLst>
              </a:tr>
              <a:tr h="2706750">
                <a:tc>
                  <a:txBody>
                    <a:bodyPr/>
                    <a:lstStyle/>
                    <a:p>
                      <a:pPr marL="285750" indent="-285750" algn="l">
                        <a:buFont typeface="Arial" panose="020B0604020202020204" pitchFamily="34" charset="0"/>
                        <a:buChar char="•"/>
                      </a:pPr>
                      <a:r>
                        <a:rPr lang="en-US" sz="1200" dirty="0"/>
                        <a:t>“Critical step” requires meticulous manual cleaning including brushing and flushing lumens with validated FDA validated solution followed by visual inspection per IFU</a:t>
                      </a:r>
                    </a:p>
                    <a:p>
                      <a:pPr marL="285750" indent="-285750" algn="l">
                        <a:buFont typeface="Arial" panose="020B0604020202020204" pitchFamily="34" charset="0"/>
                        <a:buChar char="•"/>
                      </a:pPr>
                      <a:r>
                        <a:rPr lang="en-US" sz="1200" dirty="0"/>
                        <a:t>Should  be done as soon as possible after leak test to prevent drying of soiled debris preventing biofilm formation</a:t>
                      </a:r>
                    </a:p>
                    <a:p>
                      <a:pPr marL="285750" indent="-285750" algn="l">
                        <a:buFont typeface="Arial" panose="020B0604020202020204" pitchFamily="34" charset="0"/>
                        <a:buChar char="•"/>
                      </a:pPr>
                      <a:r>
                        <a:rPr lang="en-US" sz="1200" b="0" i="0" u="none" strike="noStrike" kern="1200" baseline="0" dirty="0">
                          <a:solidFill>
                            <a:schemeClr val="dk1"/>
                          </a:solidFill>
                          <a:latin typeface="+mn-lt"/>
                          <a:ea typeface="+mn-ea"/>
                          <a:cs typeface="+mn-cs"/>
                        </a:rPr>
                        <a:t>Should be visually inspected for cleanliness, integrity, and function before use, during the procedure, after the procedure, after cleaning, and before disinfection or sterilization </a:t>
                      </a:r>
                    </a:p>
                    <a:p>
                      <a:pPr marL="285750" indent="-285750" algn="l">
                        <a:buFont typeface="Arial" panose="020B0604020202020204" pitchFamily="34" charset="0"/>
                        <a:buChar char="•"/>
                      </a:pPr>
                      <a:r>
                        <a:rPr lang="en-US" sz="1200" b="0" i="0" u="none" strike="noStrike" kern="1200" baseline="0" dirty="0">
                          <a:solidFill>
                            <a:schemeClr val="dk1"/>
                          </a:solidFill>
                          <a:latin typeface="+mn-lt"/>
                          <a:ea typeface="+mn-ea"/>
                          <a:cs typeface="+mn-cs"/>
                        </a:rPr>
                        <a:t>Lighted magnification 5x for endoscopes-duodenoscopes 10x</a:t>
                      </a:r>
                    </a:p>
                    <a:p>
                      <a:pPr marL="285750" indent="-285750" algn="l">
                        <a:buFont typeface="Arial" panose="020B0604020202020204" pitchFamily="34" charset="0"/>
                        <a:buChar char="•"/>
                      </a:pPr>
                      <a:r>
                        <a:rPr lang="en-US" sz="1200" b="0" i="0" u="none" strike="noStrike" kern="1200" baseline="0" dirty="0">
                          <a:solidFill>
                            <a:schemeClr val="dk1"/>
                          </a:solidFill>
                          <a:latin typeface="+mn-lt"/>
                          <a:ea typeface="+mn-ea"/>
                          <a:cs typeface="+mn-cs"/>
                        </a:rPr>
                        <a:t>Recommends borescope inspection</a:t>
                      </a:r>
                      <a:endParaRPr lang="en-US" sz="1200" dirty="0"/>
                    </a:p>
                  </a:txBody>
                  <a:tcPr/>
                </a:tc>
                <a:tc>
                  <a:txBody>
                    <a:bodyPr/>
                    <a:lstStyle/>
                    <a:p>
                      <a:pPr marL="285750" indent="-285750">
                        <a:buFont typeface="Arial" panose="020B0604020202020204" pitchFamily="34" charset="0"/>
                        <a:buChar char="•"/>
                      </a:pPr>
                      <a:r>
                        <a:rPr lang="en-US" sz="1400" dirty="0"/>
                        <a:t>This is the most critical step  in removing microbial burden from an endoscope.</a:t>
                      </a:r>
                    </a:p>
                    <a:p>
                      <a:pPr marL="285750" indent="-285750">
                        <a:buFont typeface="Arial" panose="020B0604020202020204" pitchFamily="34" charset="0"/>
                        <a:buChar char="•"/>
                      </a:pPr>
                      <a:r>
                        <a:rPr lang="en-US" sz="1400" dirty="0"/>
                        <a:t>Manual cleaning is necessary prior to automated/manual HLD or sterilization.</a:t>
                      </a:r>
                    </a:p>
                    <a:p>
                      <a:pPr marL="285750" indent="-285750">
                        <a:buFont typeface="Arial" panose="020B0604020202020204" pitchFamily="34" charset="0"/>
                        <a:buChar char="•"/>
                      </a:pPr>
                      <a:r>
                        <a:rPr lang="en-US" sz="1400" dirty="0"/>
                        <a:t>All steps should be completed sequentially and within the manufacturer’s time frame</a:t>
                      </a:r>
                    </a:p>
                    <a:p>
                      <a:pPr marL="285750" indent="-285750">
                        <a:buFont typeface="Arial" panose="020B0604020202020204" pitchFamily="34" charset="0"/>
                        <a:buChar char="•"/>
                      </a:pPr>
                      <a:r>
                        <a:rPr lang="en-US" sz="1400" dirty="0"/>
                        <a:t>Visual inspection should be done during all stages of handling and reprocessing</a:t>
                      </a:r>
                    </a:p>
                    <a:p>
                      <a:pPr marL="285750" indent="-285750">
                        <a:buFont typeface="Arial" panose="020B0604020202020204" pitchFamily="34" charset="0"/>
                        <a:buChar char="•"/>
                      </a:pPr>
                      <a:r>
                        <a:rPr lang="en-US" sz="1400" dirty="0"/>
                        <a:t>Considered a safety stop or “time out”</a:t>
                      </a:r>
                    </a:p>
                    <a:p>
                      <a:pPr marL="285750" indent="-285750">
                        <a:buFont typeface="Arial" panose="020B0604020202020204" pitchFamily="34" charset="0"/>
                        <a:buChar char="•"/>
                      </a:pPr>
                      <a:r>
                        <a:rPr lang="en-US" sz="1400" dirty="0"/>
                        <a:t>Use magnification and adequate lighting</a:t>
                      </a:r>
                    </a:p>
                  </a:txBody>
                  <a:tcPr/>
                </a:tc>
                <a:tc>
                  <a:txBody>
                    <a:bodyPr/>
                    <a:lstStyle/>
                    <a:p>
                      <a:pPr marL="285750" indent="-285750">
                        <a:buFont typeface="Arial" panose="020B0604020202020204" pitchFamily="34" charset="0"/>
                        <a:buChar char="•"/>
                      </a:pPr>
                      <a:r>
                        <a:rPr lang="en-US" sz="1400" dirty="0"/>
                        <a:t>To be done in accordance of the IFU, after leak testing and before sterilization and HLD</a:t>
                      </a:r>
                    </a:p>
                    <a:p>
                      <a:pPr marL="285750" indent="-285750">
                        <a:buFont typeface="Arial" panose="020B0604020202020204" pitchFamily="34" charset="0"/>
                        <a:buChar char="•"/>
                      </a:pPr>
                      <a:r>
                        <a:rPr lang="en-US" sz="1400" dirty="0"/>
                        <a:t>To be done in the recommended time from after the point of use per the IFU (usually 60 minutes)</a:t>
                      </a:r>
                    </a:p>
                    <a:p>
                      <a:pPr marL="285750" indent="-285750">
                        <a:buFont typeface="Arial" panose="020B0604020202020204" pitchFamily="34" charset="0"/>
                        <a:buChar char="•"/>
                      </a:pPr>
                      <a:r>
                        <a:rPr lang="en-US" sz="1400" dirty="0"/>
                        <a:t>Follow delayed reprocessing IFU and facility policy</a:t>
                      </a:r>
                    </a:p>
                    <a:p>
                      <a:pPr marL="285750" indent="-285750">
                        <a:buFont typeface="Arial" panose="020B0604020202020204" pitchFamily="34" charset="0"/>
                        <a:buChar char="•"/>
                      </a:pPr>
                      <a:r>
                        <a:rPr lang="en-US" sz="1400" dirty="0"/>
                        <a:t>Follow detergents, brushes, flushing units IFUs</a:t>
                      </a:r>
                    </a:p>
                  </a:txBody>
                  <a:tcPr/>
                </a:tc>
                <a:tc>
                  <a:txBody>
                    <a:bodyPr/>
                    <a:lstStyle/>
                    <a:p>
                      <a:pPr marL="285750" indent="-285750">
                        <a:buFont typeface="Arial" panose="020B0604020202020204" pitchFamily="34" charset="0"/>
                        <a:buChar char="•"/>
                      </a:pPr>
                      <a:r>
                        <a:rPr lang="en-US" sz="1400" dirty="0"/>
                        <a:t>Performed according to the IFU </a:t>
                      </a:r>
                    </a:p>
                    <a:p>
                      <a:pPr marL="285750" indent="-285750">
                        <a:buFont typeface="Arial" panose="020B0604020202020204" pitchFamily="34" charset="0"/>
                        <a:buChar char="•"/>
                      </a:pPr>
                      <a:r>
                        <a:rPr lang="en-US" sz="1400" dirty="0"/>
                        <a:t>Some models require manual cleaning even if using FDA approved AER</a:t>
                      </a:r>
                    </a:p>
                    <a:p>
                      <a:pPr marL="285750" indent="-285750">
                        <a:buFont typeface="Arial" panose="020B0604020202020204" pitchFamily="34" charset="0"/>
                        <a:buChar char="•"/>
                      </a:pPr>
                      <a:r>
                        <a:rPr lang="en-US" sz="1400" dirty="0"/>
                        <a:t>Endoscopes should be cleaned ASAP after use to prevent drying and biofilm formation</a:t>
                      </a:r>
                    </a:p>
                    <a:p>
                      <a:pPr marL="285750" indent="-285750">
                        <a:buFont typeface="Arial" panose="020B0604020202020204" pitchFamily="34" charset="0"/>
                        <a:buChar char="•"/>
                      </a:pPr>
                      <a:r>
                        <a:rPr lang="en-US" sz="1400" dirty="0"/>
                        <a:t>Follow IFU for time frame from point of use treat to manual cleaning (varies from vendors)</a:t>
                      </a:r>
                    </a:p>
                    <a:p>
                      <a:pPr marL="285750" indent="-285750">
                        <a:buFont typeface="Arial" panose="020B0604020202020204" pitchFamily="34" charset="0"/>
                        <a:buChar char="•"/>
                      </a:pPr>
                      <a:r>
                        <a:rPr lang="en-US" sz="1400" dirty="0"/>
                        <a:t>Use validated accessories (brushes, flushing equipment, AER, detergents, etc.) per IFU</a:t>
                      </a:r>
                    </a:p>
                  </a:txBody>
                  <a:tcPr/>
                </a:tc>
                <a:extLst>
                  <a:ext uri="{0D108BD9-81ED-4DB2-BD59-A6C34878D82A}">
                    <a16:rowId xmlns:a16="http://schemas.microsoft.com/office/drawing/2014/main" val="3746897092"/>
                  </a:ext>
                </a:extLst>
              </a:tr>
            </a:tbl>
          </a:graphicData>
        </a:graphic>
      </p:graphicFrame>
      <p:sp>
        <p:nvSpPr>
          <p:cNvPr id="4" name="Footer Placeholder 3">
            <a:extLst>
              <a:ext uri="{FF2B5EF4-FFF2-40B4-BE49-F238E27FC236}">
                <a16:creationId xmlns:a16="http://schemas.microsoft.com/office/drawing/2014/main" id="{900F3CD1-BD63-4DC8-8EFE-43C3C325CE99}"/>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0545FF71-F5A5-4856-9476-F827EE52B27D}"/>
              </a:ext>
            </a:extLst>
          </p:cNvPr>
          <p:cNvSpPr>
            <a:spLocks noGrp="1"/>
          </p:cNvSpPr>
          <p:nvPr>
            <p:ph type="sldNum" sz="quarter" idx="11"/>
          </p:nvPr>
        </p:nvSpPr>
        <p:spPr/>
        <p:txBody>
          <a:bodyPr/>
          <a:lstStyle/>
          <a:p>
            <a:fld id="{EB0BC280-D692-4DE3-A04E-E3A1D535DF88}" type="slidenum">
              <a:rPr lang="en-US" smtClean="0"/>
              <a:pPr/>
              <a:t>11</a:t>
            </a:fld>
            <a:endParaRPr lang="en-US" dirty="0"/>
          </a:p>
        </p:txBody>
      </p:sp>
    </p:spTree>
    <p:extLst>
      <p:ext uri="{BB962C8B-B14F-4D97-AF65-F5344CB8AC3E}">
        <p14:creationId xmlns:p14="http://schemas.microsoft.com/office/powerpoint/2010/main" val="45515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1C6D-5634-487C-A98B-84AAD16768EA}"/>
              </a:ext>
            </a:extLst>
          </p:cNvPr>
          <p:cNvSpPr>
            <a:spLocks noGrp="1"/>
          </p:cNvSpPr>
          <p:nvPr>
            <p:ph type="title"/>
          </p:nvPr>
        </p:nvSpPr>
        <p:spPr/>
        <p:txBody>
          <a:bodyPr/>
          <a:lstStyle/>
          <a:p>
            <a:r>
              <a:rPr lang="en-US" dirty="0"/>
              <a:t>Disinfection/Sterilization</a:t>
            </a:r>
          </a:p>
        </p:txBody>
      </p:sp>
      <p:graphicFrame>
        <p:nvGraphicFramePr>
          <p:cNvPr id="6" name="Table 6">
            <a:extLst>
              <a:ext uri="{FF2B5EF4-FFF2-40B4-BE49-F238E27FC236}">
                <a16:creationId xmlns:a16="http://schemas.microsoft.com/office/drawing/2014/main" id="{437A5E14-7EF8-419F-8F53-B54A90E5D745}"/>
              </a:ext>
            </a:extLst>
          </p:cNvPr>
          <p:cNvGraphicFramePr>
            <a:graphicFrameLocks noGrp="1"/>
          </p:cNvGraphicFramePr>
          <p:nvPr>
            <p:ph idx="1"/>
            <p:extLst>
              <p:ext uri="{D42A27DB-BD31-4B8C-83A1-F6EECF244321}">
                <p14:modId xmlns:p14="http://schemas.microsoft.com/office/powerpoint/2010/main" val="1444455306"/>
              </p:ext>
            </p:extLst>
          </p:nvPr>
        </p:nvGraphicFramePr>
        <p:xfrm>
          <a:off x="618067" y="1588291"/>
          <a:ext cx="10896599" cy="4481675"/>
        </p:xfrm>
        <a:graphic>
          <a:graphicData uri="http://schemas.openxmlformats.org/drawingml/2006/table">
            <a:tbl>
              <a:tblPr firstRow="1" bandRow="1">
                <a:tableStyleId>{5C22544A-7EE6-4342-B048-85BDC9FD1C3A}</a:tableStyleId>
              </a:tblPr>
              <a:tblGrid>
                <a:gridCol w="2573743">
                  <a:extLst>
                    <a:ext uri="{9D8B030D-6E8A-4147-A177-3AD203B41FA5}">
                      <a16:colId xmlns:a16="http://schemas.microsoft.com/office/drawing/2014/main" val="3147589690"/>
                    </a:ext>
                  </a:extLst>
                </a:gridCol>
                <a:gridCol w="3029017">
                  <a:extLst>
                    <a:ext uri="{9D8B030D-6E8A-4147-A177-3AD203B41FA5}">
                      <a16:colId xmlns:a16="http://schemas.microsoft.com/office/drawing/2014/main" val="1982138818"/>
                    </a:ext>
                  </a:extLst>
                </a:gridCol>
                <a:gridCol w="2814557">
                  <a:extLst>
                    <a:ext uri="{9D8B030D-6E8A-4147-A177-3AD203B41FA5}">
                      <a16:colId xmlns:a16="http://schemas.microsoft.com/office/drawing/2014/main" val="1400058235"/>
                    </a:ext>
                  </a:extLst>
                </a:gridCol>
                <a:gridCol w="2479282">
                  <a:extLst>
                    <a:ext uri="{9D8B030D-6E8A-4147-A177-3AD203B41FA5}">
                      <a16:colId xmlns:a16="http://schemas.microsoft.com/office/drawing/2014/main" val="4058179156"/>
                    </a:ext>
                  </a:extLst>
                </a:gridCol>
              </a:tblGrid>
              <a:tr h="0">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2967742172"/>
                  </a:ext>
                </a:extLst>
              </a:tr>
              <a:tr h="4115915">
                <a:tc>
                  <a:txBody>
                    <a:bodyPr/>
                    <a:lstStyle/>
                    <a:p>
                      <a:pPr marL="285750" indent="-285750">
                        <a:buFont typeface="Arial" panose="020B0604020202020204" pitchFamily="34" charset="0"/>
                        <a:buChar char="•"/>
                      </a:pPr>
                      <a:r>
                        <a:rPr lang="en-US" sz="1400" dirty="0"/>
                        <a:t>Promotes the use of Automatic Endoscope Reprocessors (AERs) per IFU</a:t>
                      </a:r>
                    </a:p>
                    <a:p>
                      <a:pPr marL="285750" indent="-285750">
                        <a:buFont typeface="Arial" panose="020B0604020202020204" pitchFamily="34" charset="0"/>
                        <a:buChar char="•"/>
                      </a:pPr>
                      <a:r>
                        <a:rPr lang="en-US" sz="1400" dirty="0"/>
                        <a:t>Use only validated chemicals</a:t>
                      </a:r>
                    </a:p>
                    <a:p>
                      <a:pPr marL="285750" indent="-285750">
                        <a:buFont typeface="Arial" panose="020B0604020202020204" pitchFamily="34" charset="0"/>
                        <a:buChar char="•"/>
                      </a:pPr>
                      <a:r>
                        <a:rPr lang="en-US" sz="1400" dirty="0"/>
                        <a:t>Provides guidance on their use (e.g. repeating the HLD cycle if the endoscope is left in the AER for more than an one hour</a:t>
                      </a:r>
                    </a:p>
                    <a:p>
                      <a:pPr marL="285750" indent="-285750">
                        <a:buFont typeface="Arial" panose="020B0604020202020204" pitchFamily="34" charset="0"/>
                        <a:buChar char="•"/>
                      </a:pPr>
                      <a:r>
                        <a:rPr lang="en-US" sz="1400" dirty="0"/>
                        <a:t>Recommends against the manual HLD due human error variability) </a:t>
                      </a:r>
                    </a:p>
                    <a:p>
                      <a:pPr marL="285750" indent="-285750">
                        <a:buFont typeface="Arial" panose="020B0604020202020204" pitchFamily="34" charset="0"/>
                        <a:buChar char="•"/>
                      </a:pPr>
                      <a:r>
                        <a:rPr lang="en-US" sz="1400" dirty="0"/>
                        <a:t>AER</a:t>
                      </a:r>
                      <a:r>
                        <a:rPr lang="en-US" sz="1400" b="1" dirty="0"/>
                        <a:t> not </a:t>
                      </a:r>
                      <a:r>
                        <a:rPr lang="en-US" sz="1400" dirty="0"/>
                        <a:t>meant to replace leak test and/or manual cleaning even if FDA approved</a:t>
                      </a:r>
                    </a:p>
                    <a:p>
                      <a:pPr marL="285750" indent="-285750">
                        <a:buFont typeface="Arial" panose="020B0604020202020204" pitchFamily="34" charset="0"/>
                        <a:buChar char="•"/>
                      </a:pPr>
                      <a:r>
                        <a:rPr lang="en-US" sz="1400" dirty="0"/>
                        <a:t>Documentation of MEC and HLD achievement</a:t>
                      </a:r>
                    </a:p>
                  </a:txBody>
                  <a:tcPr/>
                </a:tc>
                <a:tc>
                  <a:txBody>
                    <a:bodyPr/>
                    <a:lstStyle/>
                    <a:p>
                      <a:pPr marL="285750" lvl="0" indent="-285750">
                        <a:buFont typeface="Arial" panose="020B0604020202020204" pitchFamily="34" charset="0"/>
                        <a:buChar char="•"/>
                      </a:pPr>
                      <a:r>
                        <a:rPr lang="en-US" sz="1100" b="0" i="0" u="none" strike="noStrike" kern="1200" baseline="0" dirty="0">
                          <a:solidFill>
                            <a:schemeClr val="dk1"/>
                          </a:solidFill>
                          <a:latin typeface="+mn-lt"/>
                          <a:ea typeface="+mn-ea"/>
                          <a:cs typeface="+mn-cs"/>
                        </a:rPr>
                        <a:t>Manual cleaning and HLD eliminates nearly all microorganisms </a:t>
                      </a:r>
                    </a:p>
                    <a:p>
                      <a:pPr marL="285750" lvl="0" indent="-285750">
                        <a:buFont typeface="Arial" panose="020B0604020202020204" pitchFamily="34" charset="0"/>
                        <a:buChar char="•"/>
                      </a:pPr>
                      <a:r>
                        <a:rPr lang="en-US" sz="1100" b="0" i="0" u="none" strike="noStrike" kern="1200" baseline="0" dirty="0">
                          <a:solidFill>
                            <a:schemeClr val="dk1"/>
                          </a:solidFill>
                          <a:latin typeface="+mn-lt"/>
                          <a:ea typeface="+mn-ea"/>
                          <a:cs typeface="+mn-cs"/>
                        </a:rPr>
                        <a:t>The effectiveness of the high-level disinfectant depends on: </a:t>
                      </a:r>
                    </a:p>
                    <a:p>
                      <a:pPr lvl="1"/>
                      <a:r>
                        <a:rPr lang="en-US" sz="1100" b="0" i="0" u="none" strike="noStrike" kern="1200" baseline="0" dirty="0">
                          <a:solidFill>
                            <a:schemeClr val="dk1"/>
                          </a:solidFill>
                          <a:latin typeface="+mn-lt"/>
                          <a:ea typeface="+mn-ea"/>
                          <a:cs typeface="+mn-cs"/>
                        </a:rPr>
                        <a:t>• Effective pre-cleaning, manual cleaning, and rinsing to decrease the organic load and microbial content of the endoscope; </a:t>
                      </a:r>
                    </a:p>
                    <a:p>
                      <a:pPr lvl="1"/>
                      <a:r>
                        <a:rPr lang="en-US" sz="1100" b="0" i="0" u="none" strike="noStrike" kern="1200" baseline="0" dirty="0">
                          <a:solidFill>
                            <a:schemeClr val="dk1"/>
                          </a:solidFill>
                          <a:latin typeface="+mn-lt"/>
                          <a:ea typeface="+mn-ea"/>
                          <a:cs typeface="+mn-cs"/>
                        </a:rPr>
                        <a:t>• Drying after rinsing to avoid dilution; and </a:t>
                      </a:r>
                    </a:p>
                    <a:p>
                      <a:pPr lvl="1"/>
                      <a:r>
                        <a:rPr lang="en-US" sz="1100" b="0" i="0" u="none" strike="noStrike" kern="1200" baseline="0" dirty="0">
                          <a:solidFill>
                            <a:schemeClr val="dk1"/>
                          </a:solidFill>
                          <a:latin typeface="+mn-lt"/>
                          <a:ea typeface="+mn-ea"/>
                          <a:cs typeface="+mn-cs"/>
                        </a:rPr>
                        <a:t>• Proper preparation and use of the disinfectant in accordance with the manufacturer's directions </a:t>
                      </a:r>
                    </a:p>
                    <a:p>
                      <a:pPr marL="285750" indent="-285750">
                        <a:buFont typeface="Arial" panose="020B0604020202020204" pitchFamily="34" charset="0"/>
                        <a:buChar char="•"/>
                      </a:pPr>
                      <a:r>
                        <a:rPr lang="en-US" sz="1100" dirty="0"/>
                        <a:t>Recommends usage of AER</a:t>
                      </a:r>
                    </a:p>
                    <a:p>
                      <a:pPr marL="285750" indent="-285750">
                        <a:buFont typeface="Arial" panose="020B0604020202020204" pitchFamily="34" charset="0"/>
                        <a:buChar char="•"/>
                      </a:pPr>
                      <a:r>
                        <a:rPr lang="en-US" sz="1100" dirty="0"/>
                        <a:t>Use validate chemicals and equipment</a:t>
                      </a:r>
                    </a:p>
                    <a:p>
                      <a:pPr marL="285750" indent="-285750">
                        <a:buFont typeface="Arial" panose="020B0604020202020204" pitchFamily="34" charset="0"/>
                        <a:buChar char="•"/>
                      </a:pPr>
                      <a:r>
                        <a:rPr lang="en-US" sz="1100" dirty="0"/>
                        <a:t>Documentation of cycle data</a:t>
                      </a:r>
                    </a:p>
                    <a:p>
                      <a:pPr marL="285750" indent="-285750">
                        <a:buFont typeface="Arial" panose="020B0604020202020204" pitchFamily="34" charset="0"/>
                        <a:buChar char="•"/>
                      </a:pPr>
                      <a:r>
                        <a:rPr lang="en-US" sz="1100" b="0" i="0" u="none" strike="noStrike" kern="1200" baseline="0" dirty="0">
                          <a:solidFill>
                            <a:schemeClr val="dk1"/>
                          </a:solidFill>
                          <a:latin typeface="+mn-lt"/>
                          <a:ea typeface="+mn-ea"/>
                          <a:cs typeface="+mn-cs"/>
                        </a:rPr>
                        <a:t>FDA approved labeled AERs -do not require prior manual cleaning and channel brushing. strongly encouraged to perform both steps even when automated washing of endoscope channels is used. </a:t>
                      </a:r>
                      <a:endParaRPr lang="en-US" sz="1100" dirty="0"/>
                    </a:p>
                    <a:p>
                      <a:pPr marL="285750" indent="-285750">
                        <a:buFont typeface="Arial" panose="020B0604020202020204" pitchFamily="34" charset="0"/>
                        <a:buChar char="•"/>
                      </a:pPr>
                      <a:r>
                        <a:rPr lang="en-US" sz="1100" b="0" i="0" u="none" strike="noStrike" kern="1200" baseline="0" dirty="0">
                          <a:solidFill>
                            <a:schemeClr val="dk1"/>
                          </a:solidFill>
                          <a:latin typeface="+mn-lt"/>
                          <a:ea typeface="+mn-ea"/>
                          <a:cs typeface="+mn-cs"/>
                        </a:rPr>
                        <a:t>Strict compliance with duodenoscope reprocessing guidelines is necessary </a:t>
                      </a:r>
                      <a:endParaRPr lang="en-US" sz="1100" dirty="0"/>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dirty="0"/>
                        <a:t>Dry before sterilization or HLD</a:t>
                      </a:r>
                    </a:p>
                    <a:p>
                      <a:pPr marL="285750" indent="-285750">
                        <a:buFont typeface="Arial" panose="020B0604020202020204" pitchFamily="34" charset="0"/>
                        <a:buChar char="•"/>
                      </a:pPr>
                      <a:r>
                        <a:rPr lang="en-US" sz="1400" dirty="0"/>
                        <a:t>Use verified AER and chemicals</a:t>
                      </a:r>
                    </a:p>
                    <a:p>
                      <a:pPr marL="285750" indent="-285750">
                        <a:buFont typeface="Arial" panose="020B0604020202020204" pitchFamily="34" charset="0"/>
                        <a:buChar char="•"/>
                      </a:pPr>
                      <a:r>
                        <a:rPr lang="en-US" sz="1400" dirty="0"/>
                        <a:t>Monitor AER cycles to achieve parameters, temperature, contact times, etc..</a:t>
                      </a:r>
                    </a:p>
                    <a:p>
                      <a:pPr marL="285750" indent="-285750">
                        <a:buFont typeface="Arial" panose="020B0604020202020204" pitchFamily="34" charset="0"/>
                        <a:buChar char="•"/>
                      </a:pPr>
                      <a:r>
                        <a:rPr lang="en-US" sz="1400" dirty="0"/>
                        <a:t>Monitor water quality and filters</a:t>
                      </a:r>
                    </a:p>
                    <a:p>
                      <a:pPr marL="285750" indent="-285750">
                        <a:buFont typeface="Arial" panose="020B0604020202020204" pitchFamily="34" charset="0"/>
                        <a:buChar char="•"/>
                      </a:pPr>
                      <a:r>
                        <a:rPr lang="en-US" sz="1400" dirty="0"/>
                        <a:t>Remove endoscope from AER promptly-if not (e.g. move than 1 hour) reprocess </a:t>
                      </a:r>
                    </a:p>
                    <a:p>
                      <a:pPr marL="285750" indent="-285750">
                        <a:buFont typeface="Arial" panose="020B0604020202020204" pitchFamily="34" charset="0"/>
                        <a:buChar char="•"/>
                      </a:pPr>
                      <a:r>
                        <a:rPr lang="en-US" sz="1400" dirty="0"/>
                        <a:t>Handle with gloved hands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dirty="0"/>
                        <a:t>Dry before HLD</a:t>
                      </a:r>
                    </a:p>
                    <a:p>
                      <a:pPr marL="285750" indent="-285750">
                        <a:buFont typeface="Arial" panose="020B0604020202020204" pitchFamily="34" charset="0"/>
                        <a:buChar char="•"/>
                      </a:pPr>
                      <a:r>
                        <a:rPr lang="en-US" sz="1400" dirty="0"/>
                        <a:t>Use validated chemicals </a:t>
                      </a:r>
                    </a:p>
                    <a:p>
                      <a:pPr marL="285750" indent="-285750">
                        <a:buFont typeface="Arial" panose="020B0604020202020204" pitchFamily="34" charset="0"/>
                        <a:buChar char="•"/>
                      </a:pPr>
                      <a:r>
                        <a:rPr lang="en-US" sz="1400" dirty="0"/>
                        <a:t>Protect the safety of team members from potential exposures</a:t>
                      </a:r>
                    </a:p>
                    <a:p>
                      <a:pPr marL="285750" indent="-285750">
                        <a:buFont typeface="Arial" panose="020B0604020202020204" pitchFamily="34" charset="0"/>
                        <a:buChar char="•"/>
                      </a:pPr>
                      <a:r>
                        <a:rPr lang="en-US" sz="1400" dirty="0"/>
                        <a:t>Use HLD products and equipment correctly</a:t>
                      </a:r>
                    </a:p>
                    <a:p>
                      <a:pPr marL="285750" indent="-285750">
                        <a:buFont typeface="Arial" panose="020B0604020202020204" pitchFamily="34" charset="0"/>
                        <a:buChar char="•"/>
                      </a:pPr>
                      <a:r>
                        <a:rPr lang="en-US" sz="1400" dirty="0"/>
                        <a:t>Preform quality controls of the process (MEC) and document</a:t>
                      </a:r>
                    </a:p>
                    <a:p>
                      <a:pPr marL="285750" indent="-285750">
                        <a:buFont typeface="Arial" panose="020B0604020202020204" pitchFamily="34" charset="0"/>
                        <a:buChar char="•"/>
                      </a:pPr>
                      <a:r>
                        <a:rPr lang="en-US" sz="1400" dirty="0"/>
                        <a:t>Complete proper documentation</a:t>
                      </a:r>
                    </a:p>
                    <a:p>
                      <a:pPr marL="285750" indent="-285750">
                        <a:buFont typeface="Arial" panose="020B0604020202020204" pitchFamily="34" charset="0"/>
                        <a:buChar char="•"/>
                      </a:pPr>
                      <a:r>
                        <a:rPr lang="en-US" sz="1400" dirty="0"/>
                        <a:t>Documentation of HLD process/cycles </a:t>
                      </a:r>
                    </a:p>
                    <a:p>
                      <a:pPr marL="285750" indent="-285750">
                        <a:buFont typeface="Arial" panose="020B0604020202020204" pitchFamily="34" charset="0"/>
                        <a:buChar char="•"/>
                      </a:pPr>
                      <a:r>
                        <a:rPr lang="en-US" sz="1400" dirty="0"/>
                        <a:t>Label chemical per IFU</a:t>
                      </a:r>
                    </a:p>
                    <a:p>
                      <a:pPr marL="285750" indent="-285750">
                        <a:buFont typeface="Arial" panose="020B0604020202020204" pitchFamily="34" charset="0"/>
                        <a:buChar char="•"/>
                      </a:pPr>
                      <a:r>
                        <a:rPr lang="en-US" sz="1400" dirty="0"/>
                        <a:t>Maintain documentation of cycle data</a:t>
                      </a:r>
                    </a:p>
                  </a:txBody>
                  <a:tcPr/>
                </a:tc>
                <a:extLst>
                  <a:ext uri="{0D108BD9-81ED-4DB2-BD59-A6C34878D82A}">
                    <a16:rowId xmlns:a16="http://schemas.microsoft.com/office/drawing/2014/main" val="1540291470"/>
                  </a:ext>
                </a:extLst>
              </a:tr>
            </a:tbl>
          </a:graphicData>
        </a:graphic>
      </p:graphicFrame>
      <p:sp>
        <p:nvSpPr>
          <p:cNvPr id="4" name="Footer Placeholder 3">
            <a:extLst>
              <a:ext uri="{FF2B5EF4-FFF2-40B4-BE49-F238E27FC236}">
                <a16:creationId xmlns:a16="http://schemas.microsoft.com/office/drawing/2014/main" id="{91202588-79F4-4033-8A74-3C2FCAECDF62}"/>
              </a:ext>
            </a:extLst>
          </p:cNvPr>
          <p:cNvSpPr>
            <a:spLocks noGrp="1"/>
          </p:cNvSpPr>
          <p:nvPr>
            <p:ph type="ftr" sz="quarter" idx="10"/>
          </p:nvPr>
        </p:nvSpPr>
        <p:spPr>
          <a:xfrm>
            <a:off x="999066" y="6213158"/>
            <a:ext cx="10515600" cy="365125"/>
          </a:xfrm>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360740D2-C7A6-4227-B282-00095AD08F4E}"/>
              </a:ext>
            </a:extLst>
          </p:cNvPr>
          <p:cNvSpPr>
            <a:spLocks noGrp="1"/>
          </p:cNvSpPr>
          <p:nvPr>
            <p:ph type="sldNum" sz="quarter" idx="11"/>
          </p:nvPr>
        </p:nvSpPr>
        <p:spPr/>
        <p:txBody>
          <a:bodyPr/>
          <a:lstStyle/>
          <a:p>
            <a:fld id="{EB0BC280-D692-4DE3-A04E-E3A1D535DF88}" type="slidenum">
              <a:rPr lang="en-US" smtClean="0"/>
              <a:pPr/>
              <a:t>12</a:t>
            </a:fld>
            <a:endParaRPr lang="en-US" dirty="0"/>
          </a:p>
        </p:txBody>
      </p:sp>
    </p:spTree>
    <p:extLst>
      <p:ext uri="{BB962C8B-B14F-4D97-AF65-F5344CB8AC3E}">
        <p14:creationId xmlns:p14="http://schemas.microsoft.com/office/powerpoint/2010/main" val="359960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A0E1-D3CF-4CB3-B7B3-D6DEDD9E1118}"/>
              </a:ext>
            </a:extLst>
          </p:cNvPr>
          <p:cNvSpPr>
            <a:spLocks noGrp="1"/>
          </p:cNvSpPr>
          <p:nvPr>
            <p:ph type="title"/>
          </p:nvPr>
        </p:nvSpPr>
        <p:spPr/>
        <p:txBody>
          <a:bodyPr/>
          <a:lstStyle/>
          <a:p>
            <a:r>
              <a:rPr lang="en-US" dirty="0"/>
              <a:t>Drying</a:t>
            </a:r>
          </a:p>
        </p:txBody>
      </p:sp>
      <p:graphicFrame>
        <p:nvGraphicFramePr>
          <p:cNvPr id="6" name="Table 6">
            <a:extLst>
              <a:ext uri="{FF2B5EF4-FFF2-40B4-BE49-F238E27FC236}">
                <a16:creationId xmlns:a16="http://schemas.microsoft.com/office/drawing/2014/main" id="{6A242149-AD8E-4538-9A9F-0B1B7D713CE1}"/>
              </a:ext>
            </a:extLst>
          </p:cNvPr>
          <p:cNvGraphicFramePr>
            <a:graphicFrameLocks noGrp="1"/>
          </p:cNvGraphicFramePr>
          <p:nvPr>
            <p:ph idx="1"/>
            <p:extLst>
              <p:ext uri="{D42A27DB-BD31-4B8C-83A1-F6EECF244321}">
                <p14:modId xmlns:p14="http://schemas.microsoft.com/office/powerpoint/2010/main" val="1639333676"/>
              </p:ext>
            </p:extLst>
          </p:nvPr>
        </p:nvGraphicFramePr>
        <p:xfrm>
          <a:off x="441434" y="1734207"/>
          <a:ext cx="11183298" cy="3940044"/>
        </p:xfrm>
        <a:graphic>
          <a:graphicData uri="http://schemas.openxmlformats.org/drawingml/2006/table">
            <a:tbl>
              <a:tblPr firstRow="1" bandRow="1">
                <a:tableStyleId>{5C22544A-7EE6-4342-B048-85BDC9FD1C3A}</a:tableStyleId>
              </a:tblPr>
              <a:tblGrid>
                <a:gridCol w="2665833">
                  <a:extLst>
                    <a:ext uri="{9D8B030D-6E8A-4147-A177-3AD203B41FA5}">
                      <a16:colId xmlns:a16="http://schemas.microsoft.com/office/drawing/2014/main" val="476827876"/>
                    </a:ext>
                  </a:extLst>
                </a:gridCol>
                <a:gridCol w="2506133">
                  <a:extLst>
                    <a:ext uri="{9D8B030D-6E8A-4147-A177-3AD203B41FA5}">
                      <a16:colId xmlns:a16="http://schemas.microsoft.com/office/drawing/2014/main" val="2523879126"/>
                    </a:ext>
                  </a:extLst>
                </a:gridCol>
                <a:gridCol w="3443973">
                  <a:extLst>
                    <a:ext uri="{9D8B030D-6E8A-4147-A177-3AD203B41FA5}">
                      <a16:colId xmlns:a16="http://schemas.microsoft.com/office/drawing/2014/main" val="3444328433"/>
                    </a:ext>
                  </a:extLst>
                </a:gridCol>
                <a:gridCol w="2567359">
                  <a:extLst>
                    <a:ext uri="{9D8B030D-6E8A-4147-A177-3AD203B41FA5}">
                      <a16:colId xmlns:a16="http://schemas.microsoft.com/office/drawing/2014/main" val="1236958854"/>
                    </a:ext>
                  </a:extLst>
                </a:gridCol>
              </a:tblGrid>
              <a:tr h="434844">
                <a:tc>
                  <a:txBody>
                    <a:bodyPr/>
                    <a:lstStyle/>
                    <a:p>
                      <a:pPr marL="0" indent="0" algn="ctr">
                        <a:buFont typeface="Arial" panose="020B0604020202020204" pitchFamily="34" charset="0"/>
                        <a:buNone/>
                      </a:pPr>
                      <a:r>
                        <a:rPr lang="en-US" dirty="0"/>
                        <a:t>AAMI ST91</a:t>
                      </a:r>
                    </a:p>
                  </a:txBody>
                  <a:tcPr/>
                </a:tc>
                <a:tc>
                  <a:txBody>
                    <a:bodyPr/>
                    <a:lstStyle/>
                    <a:p>
                      <a:pPr marL="0" indent="0" algn="ctr">
                        <a:buFont typeface="Arial" panose="020B0604020202020204" pitchFamily="34" charset="0"/>
                        <a:buNone/>
                      </a:pPr>
                      <a:r>
                        <a:rPr lang="en-US" dirty="0"/>
                        <a:t>SGNA</a:t>
                      </a:r>
                    </a:p>
                  </a:txBody>
                  <a:tcPr/>
                </a:tc>
                <a:tc>
                  <a:txBody>
                    <a:bodyPr/>
                    <a:lstStyle/>
                    <a:p>
                      <a:pPr marL="0" indent="0" algn="ctr">
                        <a:buFont typeface="Arial" panose="020B0604020202020204" pitchFamily="34" charset="0"/>
                        <a:buNone/>
                      </a:pPr>
                      <a:r>
                        <a:rPr lang="en-US" dirty="0"/>
                        <a:t>AORN</a:t>
                      </a:r>
                    </a:p>
                  </a:txBody>
                  <a:tcPr/>
                </a:tc>
                <a:tc>
                  <a:txBody>
                    <a:bodyPr/>
                    <a:lstStyle/>
                    <a:p>
                      <a:pPr marL="0" indent="0" algn="ctr">
                        <a:buFont typeface="Arial" panose="020B0604020202020204" pitchFamily="34" charset="0"/>
                        <a:buNone/>
                      </a:pPr>
                      <a:r>
                        <a:rPr lang="en-US" dirty="0"/>
                        <a:t>TJC</a:t>
                      </a:r>
                    </a:p>
                  </a:txBody>
                  <a:tcPr/>
                </a:tc>
                <a:extLst>
                  <a:ext uri="{0D108BD9-81ED-4DB2-BD59-A6C34878D82A}">
                    <a16:rowId xmlns:a16="http://schemas.microsoft.com/office/drawing/2014/main" val="3601934327"/>
                  </a:ext>
                </a:extLst>
              </a:tr>
              <a:tr h="2166466">
                <a:tc>
                  <a:txBody>
                    <a:bodyPr/>
                    <a:lstStyle/>
                    <a:p>
                      <a:pPr marL="285750" indent="-285750">
                        <a:buFont typeface="Arial" panose="020B0604020202020204" pitchFamily="34" charset="0"/>
                        <a:buChar char="•"/>
                      </a:pPr>
                      <a:r>
                        <a:rPr lang="en-US" sz="1400" dirty="0"/>
                        <a:t>Recommends a minimum of 10 minutes of forced instrument air (pressure-regulated) or a minimum of HEPA-filtered air per IFU</a:t>
                      </a:r>
                    </a:p>
                    <a:p>
                      <a:pPr marL="285750" indent="-285750">
                        <a:buFont typeface="Arial" panose="020B0604020202020204" pitchFamily="34" charset="0"/>
                        <a:buChar char="•"/>
                      </a:pPr>
                      <a:r>
                        <a:rPr lang="en-US" sz="1400" dirty="0"/>
                        <a:t>Should never be stored wet or before decontamination has been completed</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Strict compliance with duodenoscope reprocessing guidelines is necessary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Moisture allows microorganisms to survive and multiply; therefore, all channels and the surface of the endoscope must be thoroughly dried before storage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Thoroughly dried flushed 70% to 90% ethyl or isopropyl alcohol prior to be dried</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Flush with automated air for at least 10 minutes</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To be done  promptly after HLD according to the IFU (regardless of using immediately or storage) with regulated instrument air or HEPA-filtered air for a minimum of 1 minute unless other wise directed in the IFU)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Preform drying even when using AER</a:t>
                      </a:r>
                    </a:p>
                    <a:p>
                      <a:pPr marL="285750" indent="-285750">
                        <a:buFont typeface="Arial" panose="020B0604020202020204" pitchFamily="34" charset="0"/>
                        <a:buChar char="•"/>
                      </a:pPr>
                      <a:r>
                        <a:rPr lang="en-US" sz="1400" dirty="0"/>
                        <a:t>Verified automated drying system-10 minutes</a:t>
                      </a:r>
                    </a:p>
                    <a:p>
                      <a:pPr marL="285750" indent="-285750">
                        <a:buFont typeface="Arial" panose="020B0604020202020204" pitchFamily="34" charset="0"/>
                        <a:buChar char="•"/>
                      </a:pPr>
                      <a:r>
                        <a:rPr lang="en-US" sz="1400" dirty="0"/>
                        <a:t>Lint-free cloth</a:t>
                      </a:r>
                    </a:p>
                    <a:p>
                      <a:pPr marL="285750" indent="-285750">
                        <a:buFont typeface="Arial" panose="020B0604020202020204" pitchFamily="34" charset="0"/>
                        <a:buChar char="•"/>
                      </a:pPr>
                      <a:r>
                        <a:rPr lang="en-US" sz="1400" dirty="0"/>
                        <a:t>Borescope to inspect for dryness</a:t>
                      </a:r>
                    </a:p>
                  </a:txBody>
                  <a:tcPr/>
                </a:tc>
                <a:tc>
                  <a:txBody>
                    <a:bodyPr/>
                    <a:lstStyle/>
                    <a:p>
                      <a:pPr marL="285750" indent="-285750">
                        <a:buFont typeface="Arial" panose="020B0604020202020204" pitchFamily="34" charset="0"/>
                        <a:buChar char="•"/>
                      </a:pPr>
                      <a:r>
                        <a:rPr lang="en-US" sz="1400" dirty="0"/>
                        <a:t>Thoroughly dry to prevent growth of microorganisms</a:t>
                      </a:r>
                    </a:p>
                    <a:p>
                      <a:pPr marL="285750" indent="-285750">
                        <a:buFont typeface="Arial" panose="020B0604020202020204" pitchFamily="34" charset="0"/>
                        <a:buChar char="•"/>
                      </a:pPr>
                      <a:r>
                        <a:rPr lang="en-US" sz="1400" dirty="0"/>
                        <a:t>Use medial air or use syringe to apply room air to dry channels per IFU</a:t>
                      </a:r>
                    </a:p>
                    <a:p>
                      <a:pPr marL="285750" indent="-285750">
                        <a:buFont typeface="Arial" panose="020B0604020202020204" pitchFamily="34" charset="0"/>
                        <a:buChar char="•"/>
                      </a:pPr>
                      <a:r>
                        <a:rPr lang="en-US" sz="1400" dirty="0"/>
                        <a:t>Follow IFU of drying cabinets</a:t>
                      </a:r>
                    </a:p>
                  </a:txBody>
                  <a:tcPr/>
                </a:tc>
                <a:extLst>
                  <a:ext uri="{0D108BD9-81ED-4DB2-BD59-A6C34878D82A}">
                    <a16:rowId xmlns:a16="http://schemas.microsoft.com/office/drawing/2014/main" val="1371100467"/>
                  </a:ext>
                </a:extLst>
              </a:tr>
            </a:tbl>
          </a:graphicData>
        </a:graphic>
      </p:graphicFrame>
      <p:sp>
        <p:nvSpPr>
          <p:cNvPr id="4" name="Footer Placeholder 3">
            <a:extLst>
              <a:ext uri="{FF2B5EF4-FFF2-40B4-BE49-F238E27FC236}">
                <a16:creationId xmlns:a16="http://schemas.microsoft.com/office/drawing/2014/main" id="{A1F69CC2-1FEF-41C7-BEC2-54FB2B8BF35C}"/>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D44EEE21-B3BE-4B5A-916F-390D2DFE507F}"/>
              </a:ext>
            </a:extLst>
          </p:cNvPr>
          <p:cNvSpPr>
            <a:spLocks noGrp="1"/>
          </p:cNvSpPr>
          <p:nvPr>
            <p:ph type="sldNum" sz="quarter" idx="11"/>
          </p:nvPr>
        </p:nvSpPr>
        <p:spPr/>
        <p:txBody>
          <a:bodyPr/>
          <a:lstStyle/>
          <a:p>
            <a:fld id="{EB0BC280-D692-4DE3-A04E-E3A1D535DF88}" type="slidenum">
              <a:rPr lang="en-US" smtClean="0"/>
              <a:pPr/>
              <a:t>13</a:t>
            </a:fld>
            <a:endParaRPr lang="en-US" dirty="0"/>
          </a:p>
        </p:txBody>
      </p:sp>
    </p:spTree>
    <p:extLst>
      <p:ext uri="{BB962C8B-B14F-4D97-AF65-F5344CB8AC3E}">
        <p14:creationId xmlns:p14="http://schemas.microsoft.com/office/powerpoint/2010/main" val="5119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6AC4-B958-4DFA-9447-E8C5E4742B20}"/>
              </a:ext>
            </a:extLst>
          </p:cNvPr>
          <p:cNvSpPr>
            <a:spLocks noGrp="1"/>
          </p:cNvSpPr>
          <p:nvPr>
            <p:ph type="title"/>
          </p:nvPr>
        </p:nvSpPr>
        <p:spPr/>
        <p:txBody>
          <a:bodyPr/>
          <a:lstStyle/>
          <a:p>
            <a:r>
              <a:rPr lang="en-US" dirty="0"/>
              <a:t>Storage</a:t>
            </a:r>
          </a:p>
        </p:txBody>
      </p:sp>
      <p:graphicFrame>
        <p:nvGraphicFramePr>
          <p:cNvPr id="6" name="Table 6">
            <a:extLst>
              <a:ext uri="{FF2B5EF4-FFF2-40B4-BE49-F238E27FC236}">
                <a16:creationId xmlns:a16="http://schemas.microsoft.com/office/drawing/2014/main" id="{EF906CF5-0188-4F21-9F5B-E2831579FB1A}"/>
              </a:ext>
            </a:extLst>
          </p:cNvPr>
          <p:cNvGraphicFramePr>
            <a:graphicFrameLocks noGrp="1"/>
          </p:cNvGraphicFramePr>
          <p:nvPr>
            <p:ph idx="1"/>
            <p:extLst>
              <p:ext uri="{D42A27DB-BD31-4B8C-83A1-F6EECF244321}">
                <p14:modId xmlns:p14="http://schemas.microsoft.com/office/powerpoint/2010/main" val="1173944865"/>
              </p:ext>
            </p:extLst>
          </p:nvPr>
        </p:nvGraphicFramePr>
        <p:xfrm>
          <a:off x="416763" y="1386840"/>
          <a:ext cx="11358473" cy="4724400"/>
        </p:xfrm>
        <a:graphic>
          <a:graphicData uri="http://schemas.openxmlformats.org/drawingml/2006/table">
            <a:tbl>
              <a:tblPr firstRow="1" bandRow="1">
                <a:tableStyleId>{5C22544A-7EE6-4342-B048-85BDC9FD1C3A}</a:tableStyleId>
              </a:tblPr>
              <a:tblGrid>
                <a:gridCol w="2645432">
                  <a:extLst>
                    <a:ext uri="{9D8B030D-6E8A-4147-A177-3AD203B41FA5}">
                      <a16:colId xmlns:a16="http://schemas.microsoft.com/office/drawing/2014/main" val="2457235608"/>
                    </a:ext>
                  </a:extLst>
                </a:gridCol>
                <a:gridCol w="2887460">
                  <a:extLst>
                    <a:ext uri="{9D8B030D-6E8A-4147-A177-3AD203B41FA5}">
                      <a16:colId xmlns:a16="http://schemas.microsoft.com/office/drawing/2014/main" val="2275196209"/>
                    </a:ext>
                  </a:extLst>
                </a:gridCol>
                <a:gridCol w="3001441">
                  <a:extLst>
                    <a:ext uri="{9D8B030D-6E8A-4147-A177-3AD203B41FA5}">
                      <a16:colId xmlns:a16="http://schemas.microsoft.com/office/drawing/2014/main" val="3370804664"/>
                    </a:ext>
                  </a:extLst>
                </a:gridCol>
                <a:gridCol w="2824140">
                  <a:extLst>
                    <a:ext uri="{9D8B030D-6E8A-4147-A177-3AD203B41FA5}">
                      <a16:colId xmlns:a16="http://schemas.microsoft.com/office/drawing/2014/main" val="2225963223"/>
                    </a:ext>
                  </a:extLst>
                </a:gridCol>
              </a:tblGrid>
              <a:tr h="0">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3946552270"/>
                  </a:ext>
                </a:extLst>
              </a:tr>
              <a:tr h="3939722">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clean, well-ventilated, and dust-free in order to keep the endoscopes dry and prevent exposure to potentially hazardous microbial contamination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Stored in a manner that will protect them from damage or contamination and in accordance with the endoscope and storage cabinet manufacturers’ written IFU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Stored suspended vertically or horizontally in a cabinet designed for storage in a way to allow circulation of air in accordance with the endoscope manufacturer’s written IFU </a:t>
                      </a:r>
                      <a:endParaRPr lang="en-US" sz="1400" dirty="0"/>
                    </a:p>
                  </a:txBody>
                  <a:tcPr/>
                </a:tc>
                <a:tc>
                  <a:txBody>
                    <a:bodyPr/>
                    <a:lstStyle/>
                    <a:p>
                      <a:pPr marL="285750" indent="-285750">
                        <a:buFont typeface="Arial" panose="020B0604020202020204" pitchFamily="34" charset="0"/>
                        <a:buChar char="•"/>
                      </a:pPr>
                      <a:r>
                        <a:rPr lang="en-US" sz="1400" dirty="0"/>
                        <a:t>Must be visually inspected for cleanliness before storage</a:t>
                      </a:r>
                    </a:p>
                    <a:p>
                      <a:pPr marL="285750" indent="-285750">
                        <a:buFont typeface="Arial" panose="020B0604020202020204" pitchFamily="34" charset="0"/>
                        <a:buChar char="•"/>
                      </a:pPr>
                      <a:r>
                        <a:rPr lang="en-US" sz="1400" dirty="0"/>
                        <a:t>Stored per IFU of vendor</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Should hang freely not damaged or contaminated by physical impact (e.g., endoscopes touching due to being stored too closely together).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Cabinet-sufficient height, width, and depth to allow flexible endoscopes to hang vertically without coiling and without touching the bottom of the cabinet, or designed and intended by the manufacturer for horizontal storage of flexible endoscopes </a:t>
                      </a:r>
                      <a:endParaRPr lang="en-US" sz="1400" dirty="0"/>
                    </a:p>
                  </a:txBody>
                  <a:tcPr/>
                </a:tc>
                <a:tc>
                  <a:txBody>
                    <a:bodyPr/>
                    <a:lstStyle/>
                    <a:p>
                      <a:pPr marL="285750" indent="-285750">
                        <a:buFont typeface="Arial" panose="020B0604020202020204" pitchFamily="34" charset="0"/>
                        <a:buChar char="•"/>
                      </a:pPr>
                      <a:r>
                        <a:rPr lang="en-US" sz="1400" dirty="0"/>
                        <a:t>Terminally sterilized endoscopes should be stored in a controlled environment </a:t>
                      </a:r>
                    </a:p>
                    <a:p>
                      <a:pPr marL="285750" indent="-285750">
                        <a:buFont typeface="Arial" panose="020B0604020202020204" pitchFamily="34" charset="0"/>
                        <a:buChar char="•"/>
                      </a:pPr>
                      <a:r>
                        <a:rPr lang="en-US" sz="1400" dirty="0"/>
                        <a:t>Stored in a manner that minimizes contamination and protects for damaged per IFU</a:t>
                      </a:r>
                    </a:p>
                    <a:p>
                      <a:pPr marL="285750" indent="-285750">
                        <a:buFont typeface="Arial" panose="020B0604020202020204" pitchFamily="34" charset="0"/>
                        <a:buChar char="•"/>
                      </a:pPr>
                      <a:r>
                        <a:rPr lang="en-US" sz="1400" dirty="0"/>
                        <a:t>Distinct visual cue of identify the endoscope is ready for use</a:t>
                      </a:r>
                    </a:p>
                    <a:p>
                      <a:pPr marL="285750" indent="-285750">
                        <a:buFont typeface="Arial" panose="020B0604020202020204" pitchFamily="34" charset="0"/>
                        <a:buChar char="•"/>
                      </a:pPr>
                      <a:r>
                        <a:rPr lang="en-US" sz="1400" dirty="0"/>
                        <a:t>Secure location in clean area</a:t>
                      </a:r>
                    </a:p>
                    <a:p>
                      <a:pPr marL="285750" indent="-285750">
                        <a:buFont typeface="Arial" panose="020B0604020202020204" pitchFamily="34" charset="0"/>
                        <a:buChar char="•"/>
                      </a:pPr>
                      <a:r>
                        <a:rPr lang="en-US" sz="1400" dirty="0"/>
                        <a:t>Stored with accessories</a:t>
                      </a:r>
                    </a:p>
                    <a:p>
                      <a:pPr marL="285750" indent="-285750">
                        <a:buFont typeface="Arial" panose="020B0604020202020204" pitchFamily="34" charset="0"/>
                        <a:buChar char="•"/>
                      </a:pPr>
                      <a:r>
                        <a:rPr lang="en-US" sz="1400" dirty="0"/>
                        <a:t>Clean cabinet with documentation</a:t>
                      </a:r>
                    </a:p>
                    <a:p>
                      <a:pPr marL="285750" indent="-285750">
                        <a:buFont typeface="Arial" panose="020B0604020202020204" pitchFamily="34" charset="0"/>
                        <a:buChar char="•"/>
                      </a:pPr>
                      <a:r>
                        <a:rPr lang="en-US" sz="1400" dirty="0"/>
                        <a:t>Do not store endoscopes in original shipping cases</a:t>
                      </a:r>
                    </a:p>
                  </a:txBody>
                  <a:tcPr/>
                </a:tc>
                <a:tc>
                  <a:txBody>
                    <a:bodyPr/>
                    <a:lstStyle/>
                    <a:p>
                      <a:pPr marL="285750" indent="-285750">
                        <a:buFont typeface="Arial" panose="020B0604020202020204" pitchFamily="34" charset="0"/>
                        <a:buChar char="•"/>
                      </a:pPr>
                      <a:r>
                        <a:rPr lang="en-US" sz="1400" dirty="0"/>
                        <a:t>Store in manner to protect from contamination and damage</a:t>
                      </a:r>
                    </a:p>
                    <a:p>
                      <a:pPr marL="285750" indent="-285750">
                        <a:buFont typeface="Arial" panose="020B0604020202020204" pitchFamily="34" charset="0"/>
                        <a:buChar char="•"/>
                      </a:pPr>
                      <a:r>
                        <a:rPr lang="en-US" sz="1400" dirty="0"/>
                        <a:t>Inspect prior to storage and remove from service in repair indicated </a:t>
                      </a:r>
                    </a:p>
                    <a:p>
                      <a:pPr marL="285750" indent="-285750">
                        <a:buFont typeface="Arial" panose="020B0604020202020204" pitchFamily="34" charset="0"/>
                        <a:buChar char="•"/>
                      </a:pPr>
                      <a:r>
                        <a:rPr lang="en-US" sz="1400" dirty="0"/>
                        <a:t>Differentiation between stored from repair vs. ready for use </a:t>
                      </a:r>
                    </a:p>
                    <a:p>
                      <a:pPr marL="285750" indent="-285750">
                        <a:buFont typeface="Arial" panose="020B0604020202020204" pitchFamily="34" charset="0"/>
                        <a:buChar char="•"/>
                      </a:pPr>
                      <a:r>
                        <a:rPr lang="en-US" sz="1400" dirty="0"/>
                        <a:t>If stored in carrying case needs to be reprocessed before use</a:t>
                      </a:r>
                    </a:p>
                    <a:p>
                      <a:pPr marL="285750" indent="-285750">
                        <a:buFont typeface="Arial" panose="020B0604020202020204" pitchFamily="34" charset="0"/>
                        <a:buChar char="•"/>
                      </a:pPr>
                      <a:r>
                        <a:rPr lang="en-US" sz="1400" dirty="0"/>
                        <a:t>Clean, well-ventilated, dust-free cabinet</a:t>
                      </a:r>
                    </a:p>
                    <a:p>
                      <a:pPr marL="285750" indent="-285750">
                        <a:buFont typeface="Arial" panose="020B0604020202020204" pitchFamily="34" charset="0"/>
                        <a:buChar char="•"/>
                      </a:pPr>
                      <a:r>
                        <a:rPr lang="en-US" sz="1400" dirty="0"/>
                        <a:t>Stored vertically </a:t>
                      </a:r>
                    </a:p>
                    <a:p>
                      <a:pPr marL="285750" indent="-285750">
                        <a:buFont typeface="Arial" panose="020B0604020202020204" pitchFamily="34" charset="0"/>
                        <a:buChar char="•"/>
                      </a:pPr>
                      <a:r>
                        <a:rPr lang="en-US" sz="1400" dirty="0"/>
                        <a:t>Protect tip from damage</a:t>
                      </a:r>
                    </a:p>
                    <a:p>
                      <a:pPr marL="285750" indent="-285750">
                        <a:buFont typeface="Arial" panose="020B0604020202020204" pitchFamily="34" charset="0"/>
                        <a:buChar char="•"/>
                      </a:pPr>
                      <a:r>
                        <a:rPr lang="en-US" sz="1400" dirty="0"/>
                        <a:t>Should not touch the bottom of cabinet</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1636936969"/>
                  </a:ext>
                </a:extLst>
              </a:tr>
            </a:tbl>
          </a:graphicData>
        </a:graphic>
      </p:graphicFrame>
      <p:sp>
        <p:nvSpPr>
          <p:cNvPr id="4" name="Footer Placeholder 3">
            <a:extLst>
              <a:ext uri="{FF2B5EF4-FFF2-40B4-BE49-F238E27FC236}">
                <a16:creationId xmlns:a16="http://schemas.microsoft.com/office/drawing/2014/main" id="{422C25C2-45BA-4441-8833-153D2C4043CA}"/>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D8E87F61-AC9D-4CEC-930C-BF54F09FF8E6}"/>
              </a:ext>
            </a:extLst>
          </p:cNvPr>
          <p:cNvSpPr>
            <a:spLocks noGrp="1"/>
          </p:cNvSpPr>
          <p:nvPr>
            <p:ph type="sldNum" sz="quarter" idx="11"/>
          </p:nvPr>
        </p:nvSpPr>
        <p:spPr/>
        <p:txBody>
          <a:bodyPr/>
          <a:lstStyle/>
          <a:p>
            <a:fld id="{EB0BC280-D692-4DE3-A04E-E3A1D535DF88}" type="slidenum">
              <a:rPr lang="en-US" smtClean="0"/>
              <a:pPr/>
              <a:t>14</a:t>
            </a:fld>
            <a:endParaRPr lang="en-US" dirty="0"/>
          </a:p>
        </p:txBody>
      </p:sp>
    </p:spTree>
    <p:extLst>
      <p:ext uri="{BB962C8B-B14F-4D97-AF65-F5344CB8AC3E}">
        <p14:creationId xmlns:p14="http://schemas.microsoft.com/office/powerpoint/2010/main" val="394306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7A1E-96C6-79A6-AE3E-4C1F5353B85F}"/>
              </a:ext>
            </a:extLst>
          </p:cNvPr>
          <p:cNvSpPr>
            <a:spLocks noGrp="1"/>
          </p:cNvSpPr>
          <p:nvPr>
            <p:ph type="title"/>
          </p:nvPr>
        </p:nvSpPr>
        <p:spPr/>
        <p:txBody>
          <a:bodyPr/>
          <a:lstStyle/>
          <a:p>
            <a:r>
              <a:rPr lang="en-US" dirty="0"/>
              <a:t>Hang Time</a:t>
            </a:r>
          </a:p>
        </p:txBody>
      </p:sp>
      <p:graphicFrame>
        <p:nvGraphicFramePr>
          <p:cNvPr id="6" name="Content Placeholder 5">
            <a:extLst>
              <a:ext uri="{FF2B5EF4-FFF2-40B4-BE49-F238E27FC236}">
                <a16:creationId xmlns:a16="http://schemas.microsoft.com/office/drawing/2014/main" id="{F38B2A03-7D1C-549A-80A7-398CFB08140E}"/>
              </a:ext>
            </a:extLst>
          </p:cNvPr>
          <p:cNvGraphicFramePr>
            <a:graphicFrameLocks noGrp="1"/>
          </p:cNvGraphicFramePr>
          <p:nvPr>
            <p:ph idx="1"/>
            <p:extLst>
              <p:ext uri="{D42A27DB-BD31-4B8C-83A1-F6EECF244321}">
                <p14:modId xmlns:p14="http://schemas.microsoft.com/office/powerpoint/2010/main" val="4291999463"/>
              </p:ext>
            </p:extLst>
          </p:nvPr>
        </p:nvGraphicFramePr>
        <p:xfrm>
          <a:off x="577485" y="1768694"/>
          <a:ext cx="10987980" cy="3230880"/>
        </p:xfrm>
        <a:graphic>
          <a:graphicData uri="http://schemas.openxmlformats.org/drawingml/2006/table">
            <a:tbl>
              <a:tblPr firstRow="1" bandRow="1">
                <a:tableStyleId>{5C22544A-7EE6-4342-B048-85BDC9FD1C3A}</a:tableStyleId>
              </a:tblPr>
              <a:tblGrid>
                <a:gridCol w="2746995">
                  <a:extLst>
                    <a:ext uri="{9D8B030D-6E8A-4147-A177-3AD203B41FA5}">
                      <a16:colId xmlns:a16="http://schemas.microsoft.com/office/drawing/2014/main" val="1058141997"/>
                    </a:ext>
                  </a:extLst>
                </a:gridCol>
                <a:gridCol w="2746995">
                  <a:extLst>
                    <a:ext uri="{9D8B030D-6E8A-4147-A177-3AD203B41FA5}">
                      <a16:colId xmlns:a16="http://schemas.microsoft.com/office/drawing/2014/main" val="4235641119"/>
                    </a:ext>
                  </a:extLst>
                </a:gridCol>
                <a:gridCol w="2746995">
                  <a:extLst>
                    <a:ext uri="{9D8B030D-6E8A-4147-A177-3AD203B41FA5}">
                      <a16:colId xmlns:a16="http://schemas.microsoft.com/office/drawing/2014/main" val="4187338811"/>
                    </a:ext>
                  </a:extLst>
                </a:gridCol>
                <a:gridCol w="2746995">
                  <a:extLst>
                    <a:ext uri="{9D8B030D-6E8A-4147-A177-3AD203B41FA5}">
                      <a16:colId xmlns:a16="http://schemas.microsoft.com/office/drawing/2014/main" val="277863374"/>
                    </a:ext>
                  </a:extLst>
                </a:gridCol>
              </a:tblGrid>
              <a:tr h="295049">
                <a:tc>
                  <a:txBody>
                    <a:bodyPr/>
                    <a:lstStyle/>
                    <a:p>
                      <a:pPr algn="ctr"/>
                      <a:r>
                        <a:rPr lang="en-US" dirty="0"/>
                        <a:t>AAMI ST 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1554389878"/>
                  </a:ext>
                </a:extLst>
              </a:tr>
              <a:tr h="2753790">
                <a:tc>
                  <a:txBody>
                    <a:bodyPr/>
                    <a:lstStyle/>
                    <a:p>
                      <a:pPr marL="285750" indent="-285750">
                        <a:buFont typeface="Arial" panose="020B0604020202020204" pitchFamily="34" charset="0"/>
                        <a:buChar char="•"/>
                      </a:pPr>
                      <a:r>
                        <a:rPr lang="en-US" sz="1400" dirty="0"/>
                        <a:t>No recommendation</a:t>
                      </a:r>
                    </a:p>
                    <a:p>
                      <a:pPr marL="285750" indent="-285750">
                        <a:buFont typeface="Arial" panose="020B0604020202020204" pitchFamily="34" charset="0"/>
                        <a:buChar char="•"/>
                      </a:pPr>
                      <a:r>
                        <a:rPr lang="en-US" sz="1400" dirty="0"/>
                        <a:t>Preform risk assessment</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There are a limited number of studies addressing this issue. The available data suggest that the risk of contamination is reduced when storage is performed according to the endoscope and storage cabinet manufacturers' written IFU</a:t>
                      </a:r>
                      <a:endParaRPr lang="en-US" sz="1400"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Length of storage “hang time” is a controversial issue, and there is no consensus between professional organizations </a:t>
                      </a:r>
                      <a:endParaRPr lang="en-US"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supports a 7-day storage interval for reprocessed endoscopes but only if they were reprocessed and stored according to professional guidelines and manufacturer instructions. </a:t>
                      </a:r>
                    </a:p>
                    <a:p>
                      <a:pPr marL="0" indent="0">
                        <a:buFont typeface="Arial" panose="020B0604020202020204" pitchFamily="34" charset="0"/>
                        <a:buNone/>
                      </a:pPr>
                      <a:endParaRPr lang="en-US" sz="14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dirty="0"/>
                        <a:t>Preform risk assessment to determine the maximum storage time will be considered safe to use with reprocessing</a:t>
                      </a:r>
                    </a:p>
                    <a:p>
                      <a:pPr marL="285750" indent="-285750">
                        <a:buFont typeface="Arial" panose="020B0604020202020204" pitchFamily="34" charset="0"/>
                        <a:buChar char="•"/>
                      </a:pPr>
                      <a:r>
                        <a:rPr lang="en-US" sz="1400" dirty="0"/>
                        <a:t>Establish policy to identify expiring endoscopes</a:t>
                      </a:r>
                    </a:p>
                  </a:txBody>
                  <a:tcPr/>
                </a:tc>
                <a:tc>
                  <a:txBody>
                    <a:bodyPr/>
                    <a:lstStyle/>
                    <a:p>
                      <a:pPr marL="285750" indent="-285750">
                        <a:buFont typeface="Arial" panose="020B0604020202020204" pitchFamily="34" charset="0"/>
                        <a:buChar char="•"/>
                      </a:pPr>
                      <a:r>
                        <a:rPr lang="en-US" sz="1400" dirty="0"/>
                        <a:t>No recommended time frame</a:t>
                      </a:r>
                    </a:p>
                    <a:p>
                      <a:pPr marL="285750" indent="-285750">
                        <a:buFont typeface="Arial" panose="020B0604020202020204" pitchFamily="34" charset="0"/>
                        <a:buChar char="•"/>
                      </a:pPr>
                      <a:r>
                        <a:rPr lang="en-US" sz="1400" dirty="0"/>
                        <a:t>Should have a policy that requires routine reprocessing </a:t>
                      </a:r>
                    </a:p>
                  </a:txBody>
                  <a:tcPr/>
                </a:tc>
                <a:extLst>
                  <a:ext uri="{0D108BD9-81ED-4DB2-BD59-A6C34878D82A}">
                    <a16:rowId xmlns:a16="http://schemas.microsoft.com/office/drawing/2014/main" val="944251733"/>
                  </a:ext>
                </a:extLst>
              </a:tr>
            </a:tbl>
          </a:graphicData>
        </a:graphic>
      </p:graphicFrame>
      <p:sp>
        <p:nvSpPr>
          <p:cNvPr id="4" name="Footer Placeholder 3">
            <a:extLst>
              <a:ext uri="{FF2B5EF4-FFF2-40B4-BE49-F238E27FC236}">
                <a16:creationId xmlns:a16="http://schemas.microsoft.com/office/drawing/2014/main" id="{DEEBACDD-48B7-86ED-AE33-E57931E7EE4E}"/>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014C1C77-D747-C539-CD1A-1D9BC98E2DBB}"/>
              </a:ext>
            </a:extLst>
          </p:cNvPr>
          <p:cNvSpPr>
            <a:spLocks noGrp="1"/>
          </p:cNvSpPr>
          <p:nvPr>
            <p:ph type="sldNum" sz="quarter" idx="11"/>
          </p:nvPr>
        </p:nvSpPr>
        <p:spPr/>
        <p:txBody>
          <a:bodyPr/>
          <a:lstStyle/>
          <a:p>
            <a:fld id="{EB0BC280-D692-4DE3-A04E-E3A1D535DF88}" type="slidenum">
              <a:rPr lang="en-US" smtClean="0"/>
              <a:pPr/>
              <a:t>15</a:t>
            </a:fld>
            <a:endParaRPr lang="en-US" dirty="0"/>
          </a:p>
        </p:txBody>
      </p:sp>
    </p:spTree>
    <p:extLst>
      <p:ext uri="{BB962C8B-B14F-4D97-AF65-F5344CB8AC3E}">
        <p14:creationId xmlns:p14="http://schemas.microsoft.com/office/powerpoint/2010/main" val="13173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78ED-BE63-4748-A2D5-7BFD6CF5C40E}"/>
              </a:ext>
            </a:extLst>
          </p:cNvPr>
          <p:cNvSpPr>
            <a:spLocks noGrp="1"/>
          </p:cNvSpPr>
          <p:nvPr>
            <p:ph type="title"/>
          </p:nvPr>
        </p:nvSpPr>
        <p:spPr/>
        <p:txBody>
          <a:bodyPr/>
          <a:lstStyle/>
          <a:p>
            <a:r>
              <a:rPr lang="en-US" dirty="0"/>
              <a:t>Cleaning Verification</a:t>
            </a:r>
          </a:p>
        </p:txBody>
      </p:sp>
      <p:graphicFrame>
        <p:nvGraphicFramePr>
          <p:cNvPr id="6" name="Table 6">
            <a:extLst>
              <a:ext uri="{FF2B5EF4-FFF2-40B4-BE49-F238E27FC236}">
                <a16:creationId xmlns:a16="http://schemas.microsoft.com/office/drawing/2014/main" id="{219FE912-1F52-4C4F-984B-37045CBDAF4A}"/>
              </a:ext>
            </a:extLst>
          </p:cNvPr>
          <p:cNvGraphicFramePr>
            <a:graphicFrameLocks noGrp="1"/>
          </p:cNvGraphicFramePr>
          <p:nvPr>
            <p:ph idx="1"/>
            <p:extLst>
              <p:ext uri="{D42A27DB-BD31-4B8C-83A1-F6EECF244321}">
                <p14:modId xmlns:p14="http://schemas.microsoft.com/office/powerpoint/2010/main" val="2910241811"/>
              </p:ext>
            </p:extLst>
          </p:nvPr>
        </p:nvGraphicFramePr>
        <p:xfrm>
          <a:off x="338667" y="1500928"/>
          <a:ext cx="11302997" cy="4528522"/>
        </p:xfrm>
        <a:graphic>
          <a:graphicData uri="http://schemas.openxmlformats.org/drawingml/2006/table">
            <a:tbl>
              <a:tblPr firstRow="1" bandRow="1">
                <a:tableStyleId>{5C22544A-7EE6-4342-B048-85BDC9FD1C3A}</a:tableStyleId>
              </a:tblPr>
              <a:tblGrid>
                <a:gridCol w="2816444">
                  <a:extLst>
                    <a:ext uri="{9D8B030D-6E8A-4147-A177-3AD203B41FA5}">
                      <a16:colId xmlns:a16="http://schemas.microsoft.com/office/drawing/2014/main" val="3219263015"/>
                    </a:ext>
                  </a:extLst>
                </a:gridCol>
                <a:gridCol w="2828851">
                  <a:extLst>
                    <a:ext uri="{9D8B030D-6E8A-4147-A177-3AD203B41FA5}">
                      <a16:colId xmlns:a16="http://schemas.microsoft.com/office/drawing/2014/main" val="3927436229"/>
                    </a:ext>
                  </a:extLst>
                </a:gridCol>
                <a:gridCol w="2828851">
                  <a:extLst>
                    <a:ext uri="{9D8B030D-6E8A-4147-A177-3AD203B41FA5}">
                      <a16:colId xmlns:a16="http://schemas.microsoft.com/office/drawing/2014/main" val="4002156507"/>
                    </a:ext>
                  </a:extLst>
                </a:gridCol>
                <a:gridCol w="2828851">
                  <a:extLst>
                    <a:ext uri="{9D8B030D-6E8A-4147-A177-3AD203B41FA5}">
                      <a16:colId xmlns:a16="http://schemas.microsoft.com/office/drawing/2014/main" val="1223779227"/>
                    </a:ext>
                  </a:extLst>
                </a:gridCol>
              </a:tblGrid>
              <a:tr h="339176">
                <a:tc>
                  <a:txBody>
                    <a:bodyPr/>
                    <a:lstStyle/>
                    <a:p>
                      <a:pPr algn="ctr"/>
                      <a:r>
                        <a:rPr lang="en-US" dirty="0"/>
                        <a:t>AAMI ST91</a:t>
                      </a:r>
                    </a:p>
                  </a:txBody>
                  <a:tcPr/>
                </a:tc>
                <a:tc>
                  <a:txBody>
                    <a:bodyPr/>
                    <a:lstStyle/>
                    <a:p>
                      <a:pPr algn="ctr"/>
                      <a:r>
                        <a:rPr lang="en-US" sz="1400"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3430235001"/>
                  </a:ext>
                </a:extLst>
              </a:tr>
              <a:tr h="4162762">
                <a:tc>
                  <a:txBody>
                    <a:bodyPr/>
                    <a:lstStyle/>
                    <a:p>
                      <a:pPr marL="171450" indent="-171450">
                        <a:buFont typeface="Arial" panose="020B0604020202020204" pitchFamily="34" charset="0"/>
                        <a:buChar char="•"/>
                      </a:pPr>
                      <a:r>
                        <a:rPr lang="en-US" sz="1050" b="1" dirty="0"/>
                        <a:t>REQUIRED </a:t>
                      </a:r>
                      <a:r>
                        <a:rPr lang="en-US" sz="1050" b="0" dirty="0"/>
                        <a:t>after manual cleaning and visual inspection for “high-risk ” endoscopes.</a:t>
                      </a:r>
                    </a:p>
                    <a:p>
                      <a:pPr marL="285750" indent="-285750">
                        <a:buFont typeface="Arial" panose="020B0604020202020204" pitchFamily="34" charset="0"/>
                        <a:buChar char="•"/>
                      </a:pPr>
                      <a:r>
                        <a:rPr lang="en-US" sz="1050" b="0" i="0" u="none" strike="noStrike" kern="1200" baseline="0" dirty="0">
                          <a:solidFill>
                            <a:schemeClr val="dk1"/>
                          </a:solidFill>
                          <a:latin typeface="+mn-lt"/>
                          <a:ea typeface="+mn-ea"/>
                          <a:cs typeface="+mn-cs"/>
                        </a:rPr>
                        <a:t>Basic components of user verification of cleaning efficacy are: </a:t>
                      </a:r>
                    </a:p>
                    <a:p>
                      <a:pPr marL="742950" lvl="1" indent="-285750">
                        <a:buFont typeface="Arial" panose="020B0604020202020204" pitchFamily="34" charset="0"/>
                        <a:buChar char="•"/>
                      </a:pPr>
                      <a:r>
                        <a:rPr lang="en-US" sz="1050" b="0" i="0" u="none" strike="noStrike" kern="1200" baseline="0" dirty="0">
                          <a:solidFill>
                            <a:schemeClr val="dk1"/>
                          </a:solidFill>
                          <a:latin typeface="+mn-lt"/>
                          <a:ea typeface="+mn-ea"/>
                          <a:cs typeface="+mn-cs"/>
                        </a:rPr>
                        <a:t>a) select an appropriate rapid, easy-to-use test that represents a soil marker relevant to the devices used; </a:t>
                      </a:r>
                    </a:p>
                    <a:p>
                      <a:pPr marL="742950" lvl="1" indent="-285750">
                        <a:buFont typeface="Arial" panose="020B0604020202020204" pitchFamily="34" charset="0"/>
                        <a:buChar char="•"/>
                      </a:pPr>
                      <a:r>
                        <a:rPr lang="en-US" sz="1050" b="0" i="0" u="none" strike="noStrike" kern="1200" baseline="0" dirty="0">
                          <a:solidFill>
                            <a:schemeClr val="dk1"/>
                          </a:solidFill>
                          <a:latin typeface="+mn-lt"/>
                          <a:ea typeface="+mn-ea"/>
                          <a:cs typeface="+mn-cs"/>
                        </a:rPr>
                        <a:t>b) establish reasonable benchmarks for the level of cleaning that can be achieved; and </a:t>
                      </a:r>
                    </a:p>
                    <a:p>
                      <a:pPr marL="742950" lvl="1" indent="-285750">
                        <a:buFont typeface="Arial" panose="020B0604020202020204" pitchFamily="34" charset="0"/>
                        <a:buChar char="•"/>
                      </a:pPr>
                      <a:r>
                        <a:rPr lang="en-US" sz="1050" b="0" i="0" u="none" strike="noStrike" kern="1200" baseline="0" dirty="0">
                          <a:solidFill>
                            <a:schemeClr val="dk1"/>
                          </a:solidFill>
                          <a:latin typeface="+mn-lt"/>
                          <a:ea typeface="+mn-ea"/>
                          <a:cs typeface="+mn-cs"/>
                        </a:rPr>
                        <a:t>c) determine frequency of use based on facility factors (e.g., types and condition of devices, etc.) </a:t>
                      </a:r>
                    </a:p>
                    <a:p>
                      <a:pPr marL="285750" indent="-285750">
                        <a:buFont typeface="Arial" panose="020B0604020202020204" pitchFamily="34" charset="0"/>
                        <a:buChar char="•"/>
                      </a:pPr>
                      <a:r>
                        <a:rPr lang="en-US" sz="1050" b="0" i="0" u="none" strike="noStrike" kern="1200" baseline="0" dirty="0">
                          <a:solidFill>
                            <a:schemeClr val="dk1"/>
                          </a:solidFill>
                          <a:latin typeface="+mn-lt"/>
                          <a:ea typeface="+mn-ea"/>
                          <a:cs typeface="+mn-cs"/>
                        </a:rPr>
                        <a:t>High-risk endoscopes and/or those that are of complex design (e.g., duodenoscopes, linear ultrasound (EUS) endoscopes, bronchoscopes, endobronchial ultrasound (EBUS) endoscopes, ureteroscopes, cystoscopes and as determined by the facility) shall be monitored with cleaning verification tests after each cleaning</a:t>
                      </a:r>
                      <a:endParaRPr lang="en-US" sz="1050" b="0" dirty="0"/>
                    </a:p>
                    <a:p>
                      <a:pPr marL="285750" indent="-285750">
                        <a:buFont typeface="Arial" panose="020B0604020202020204" pitchFamily="34" charset="0"/>
                        <a:buChar char="•"/>
                      </a:pPr>
                      <a:r>
                        <a:rPr lang="en-US" sz="1050" b="0" dirty="0"/>
                        <a:t>Recommends borescope inspection for lumens</a:t>
                      </a:r>
                      <a:endParaRPr lang="en-US" sz="1050" b="1"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Surveillance cultures remain the most reliable indicator of residual contamination on reprocessed endoscopes.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The use of a borescope to inspect internal endoscope channels has been suggested.</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Borescopes may be useful in the initial training and annual verification of competency. </a:t>
                      </a:r>
                      <a:endParaRPr lang="en-US" sz="1400" dirty="0"/>
                    </a:p>
                  </a:txBody>
                  <a:tcPr/>
                </a:tc>
                <a:tc>
                  <a:txBody>
                    <a:bodyPr/>
                    <a:lstStyle/>
                    <a:p>
                      <a:pPr marL="285750" indent="-285750">
                        <a:buFont typeface="Arial" panose="020B0604020202020204" pitchFamily="34" charset="0"/>
                        <a:buChar char="•"/>
                      </a:pPr>
                      <a:r>
                        <a:rPr lang="en-US" sz="1400" dirty="0"/>
                        <a:t>Inspect for cleanliness, integrity, &amp; function for use during &amp; after procedure, after cleaning, before sterilization or HLD</a:t>
                      </a:r>
                    </a:p>
                    <a:p>
                      <a:pPr marL="285750" indent="-285750">
                        <a:buFont typeface="Arial" panose="020B0604020202020204" pitchFamily="34" charset="0"/>
                        <a:buChar char="•"/>
                      </a:pPr>
                      <a:r>
                        <a:rPr lang="en-US" sz="1400" dirty="0"/>
                        <a:t>Cleaning verification-before sterilization or HLD upon purchase and at established intervals according to IFU</a:t>
                      </a:r>
                    </a:p>
                    <a:p>
                      <a:pPr marL="285750" indent="-285750">
                        <a:buFont typeface="Arial" panose="020B0604020202020204" pitchFamily="34" charset="0"/>
                        <a:buChar char="•"/>
                      </a:pPr>
                      <a:r>
                        <a:rPr lang="en-US" sz="1400" dirty="0"/>
                        <a:t>Lighted magicifiaction-X10</a:t>
                      </a:r>
                    </a:p>
                    <a:p>
                      <a:pPr marL="285750" indent="-285750">
                        <a:buFont typeface="Arial" panose="020B0604020202020204" pitchFamily="34" charset="0"/>
                        <a:buChar char="•"/>
                      </a:pPr>
                      <a:r>
                        <a:rPr lang="en-US" sz="1400" dirty="0"/>
                        <a:t>Use of borescope</a:t>
                      </a:r>
                    </a:p>
                    <a:p>
                      <a:pPr marL="285750" indent="-285750">
                        <a:buFont typeface="Arial" panose="020B0604020202020204" pitchFamily="34" charset="0"/>
                        <a:buChar char="•"/>
                      </a:pPr>
                      <a:r>
                        <a:rPr lang="en-US" sz="1400" dirty="0"/>
                        <a:t>Documentation of results</a:t>
                      </a:r>
                    </a:p>
                  </a:txBody>
                  <a:tcPr/>
                </a:tc>
                <a:tc>
                  <a:txBody>
                    <a:bodyPr/>
                    <a:lstStyle/>
                    <a:p>
                      <a:pPr marL="285750" indent="-285750">
                        <a:buFont typeface="Arial" panose="020B0604020202020204" pitchFamily="34" charset="0"/>
                        <a:buChar char="•"/>
                      </a:pPr>
                      <a:r>
                        <a:rPr lang="en-US" sz="1400" dirty="0"/>
                        <a:t>No recommendations</a:t>
                      </a:r>
                    </a:p>
                  </a:txBody>
                  <a:tcPr/>
                </a:tc>
                <a:extLst>
                  <a:ext uri="{0D108BD9-81ED-4DB2-BD59-A6C34878D82A}">
                    <a16:rowId xmlns:a16="http://schemas.microsoft.com/office/drawing/2014/main" val="1403749475"/>
                  </a:ext>
                </a:extLst>
              </a:tr>
            </a:tbl>
          </a:graphicData>
        </a:graphic>
      </p:graphicFrame>
      <p:sp>
        <p:nvSpPr>
          <p:cNvPr id="4" name="Footer Placeholder 3">
            <a:extLst>
              <a:ext uri="{FF2B5EF4-FFF2-40B4-BE49-F238E27FC236}">
                <a16:creationId xmlns:a16="http://schemas.microsoft.com/office/drawing/2014/main" id="{27BD1BEA-AB49-421E-9D27-E713EAB1D76A}"/>
              </a:ext>
            </a:extLst>
          </p:cNvPr>
          <p:cNvSpPr>
            <a:spLocks noGrp="1"/>
          </p:cNvSpPr>
          <p:nvPr>
            <p:ph type="ftr" sz="quarter" idx="10"/>
          </p:nvPr>
        </p:nvSpPr>
        <p:spPr/>
        <p:txBody>
          <a:bodyPr/>
          <a:lstStyle/>
          <a:p>
            <a:r>
              <a:rPr lang="en-US" dirty="0"/>
              <a:t>© 2025 by the Mid-Atlantic Society of Gastroenterology Nurses and Associ</a:t>
            </a:r>
          </a:p>
          <a:p>
            <a:r>
              <a:rPr lang="en-US" dirty="0"/>
              <a:t>Docuates</a:t>
            </a:r>
          </a:p>
        </p:txBody>
      </p:sp>
      <p:sp>
        <p:nvSpPr>
          <p:cNvPr id="5" name="Slide Number Placeholder 4">
            <a:extLst>
              <a:ext uri="{FF2B5EF4-FFF2-40B4-BE49-F238E27FC236}">
                <a16:creationId xmlns:a16="http://schemas.microsoft.com/office/drawing/2014/main" id="{0BBC2CD4-B6C8-4145-AF1B-381B3D8E53B8}"/>
              </a:ext>
            </a:extLst>
          </p:cNvPr>
          <p:cNvSpPr>
            <a:spLocks noGrp="1"/>
          </p:cNvSpPr>
          <p:nvPr>
            <p:ph type="sldNum" sz="quarter" idx="11"/>
          </p:nvPr>
        </p:nvSpPr>
        <p:spPr/>
        <p:txBody>
          <a:bodyPr/>
          <a:lstStyle/>
          <a:p>
            <a:fld id="{EB0BC280-D692-4DE3-A04E-E3A1D535DF88}" type="slidenum">
              <a:rPr lang="en-US" smtClean="0"/>
              <a:pPr/>
              <a:t>16</a:t>
            </a:fld>
            <a:endParaRPr lang="en-US" dirty="0"/>
          </a:p>
        </p:txBody>
      </p:sp>
    </p:spTree>
    <p:extLst>
      <p:ext uri="{BB962C8B-B14F-4D97-AF65-F5344CB8AC3E}">
        <p14:creationId xmlns:p14="http://schemas.microsoft.com/office/powerpoint/2010/main" val="91168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5BF-930E-4AA0-9A51-F93B64213FB6}"/>
              </a:ext>
            </a:extLst>
          </p:cNvPr>
          <p:cNvSpPr>
            <a:spLocks noGrp="1"/>
          </p:cNvSpPr>
          <p:nvPr>
            <p:ph type="title"/>
          </p:nvPr>
        </p:nvSpPr>
        <p:spPr/>
        <p:txBody>
          <a:bodyPr/>
          <a:lstStyle/>
          <a:p>
            <a:r>
              <a:rPr lang="en-US" dirty="0"/>
              <a:t>Microbiological Surveillance</a:t>
            </a:r>
          </a:p>
        </p:txBody>
      </p:sp>
      <p:graphicFrame>
        <p:nvGraphicFramePr>
          <p:cNvPr id="6" name="Table 6">
            <a:extLst>
              <a:ext uri="{FF2B5EF4-FFF2-40B4-BE49-F238E27FC236}">
                <a16:creationId xmlns:a16="http://schemas.microsoft.com/office/drawing/2014/main" id="{7CB9AA0F-4A7D-43E8-8A88-B2A942E41EB2}"/>
              </a:ext>
            </a:extLst>
          </p:cNvPr>
          <p:cNvGraphicFramePr>
            <a:graphicFrameLocks noGrp="1"/>
          </p:cNvGraphicFramePr>
          <p:nvPr>
            <p:ph idx="1"/>
            <p:extLst>
              <p:ext uri="{D42A27DB-BD31-4B8C-83A1-F6EECF244321}">
                <p14:modId xmlns:p14="http://schemas.microsoft.com/office/powerpoint/2010/main" val="781004346"/>
              </p:ext>
            </p:extLst>
          </p:nvPr>
        </p:nvGraphicFramePr>
        <p:xfrm>
          <a:off x="662152" y="1825625"/>
          <a:ext cx="10691648" cy="3022600"/>
        </p:xfrm>
        <a:graphic>
          <a:graphicData uri="http://schemas.openxmlformats.org/drawingml/2006/table">
            <a:tbl>
              <a:tblPr firstRow="1" bandRow="1">
                <a:tableStyleId>{5C22544A-7EE6-4342-B048-85BDC9FD1C3A}</a:tableStyleId>
              </a:tblPr>
              <a:tblGrid>
                <a:gridCol w="2672912">
                  <a:extLst>
                    <a:ext uri="{9D8B030D-6E8A-4147-A177-3AD203B41FA5}">
                      <a16:colId xmlns:a16="http://schemas.microsoft.com/office/drawing/2014/main" val="3788941542"/>
                    </a:ext>
                  </a:extLst>
                </a:gridCol>
                <a:gridCol w="2672912">
                  <a:extLst>
                    <a:ext uri="{9D8B030D-6E8A-4147-A177-3AD203B41FA5}">
                      <a16:colId xmlns:a16="http://schemas.microsoft.com/office/drawing/2014/main" val="2036243038"/>
                    </a:ext>
                  </a:extLst>
                </a:gridCol>
                <a:gridCol w="2672912">
                  <a:extLst>
                    <a:ext uri="{9D8B030D-6E8A-4147-A177-3AD203B41FA5}">
                      <a16:colId xmlns:a16="http://schemas.microsoft.com/office/drawing/2014/main" val="1404557431"/>
                    </a:ext>
                  </a:extLst>
                </a:gridCol>
                <a:gridCol w="2672912">
                  <a:extLst>
                    <a:ext uri="{9D8B030D-6E8A-4147-A177-3AD203B41FA5}">
                      <a16:colId xmlns:a16="http://schemas.microsoft.com/office/drawing/2014/main" val="156219967"/>
                    </a:ext>
                  </a:extLst>
                </a:gridCol>
              </a:tblGrid>
              <a:tr h="370840">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334019824"/>
                  </a:ext>
                </a:extLst>
              </a:tr>
              <a:tr h="370840">
                <a:tc>
                  <a:txBody>
                    <a:bodyPr/>
                    <a:lstStyle/>
                    <a:p>
                      <a:pPr marL="285750" indent="-285750">
                        <a:buFont typeface="Arial" panose="020B0604020202020204" pitchFamily="34" charset="0"/>
                        <a:buChar char="•"/>
                      </a:pPr>
                      <a:r>
                        <a:rPr lang="en-US" sz="1400" dirty="0"/>
                        <a:t>Recommends following the Duodenoscope Surveillance Sampling and Culturing Protocols from the FDA, CDC, and American Society for Microbiology  </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Currently, manufacturers and US regulatory agencies do not require routine use of microbiologic testing for quality assurance of reprocessed endoscopes. If such techniques are used then facilities should follow current standard microbiological techniques provided by the CDC and/or FDA </a:t>
                      </a:r>
                      <a:endParaRPr lang="en-US" sz="1400" dirty="0"/>
                    </a:p>
                  </a:txBody>
                  <a:tcPr/>
                </a:tc>
                <a:tc>
                  <a:txBody>
                    <a:bodyPr/>
                    <a:lstStyle/>
                    <a:p>
                      <a:pPr marL="285750" indent="-285750">
                        <a:buFont typeface="Arial" panose="020B0604020202020204" pitchFamily="34" charset="0"/>
                        <a:buChar char="•"/>
                      </a:pPr>
                      <a:r>
                        <a:rPr lang="en-US" sz="1400" dirty="0"/>
                        <a:t>Interdisciplinary team including lab personnel to evaluate the program</a:t>
                      </a:r>
                    </a:p>
                    <a:p>
                      <a:pPr marL="285750" indent="-285750">
                        <a:buFont typeface="Arial" panose="020B0604020202020204" pitchFamily="34" charset="0"/>
                        <a:buChar char="•"/>
                      </a:pPr>
                      <a:r>
                        <a:rPr lang="en-US" sz="1400" dirty="0"/>
                        <a:t>Follow the Duodenoscope Surveillance Sampling and Culturing Protocols from the FDA, CDC, and American Society for Microbiology</a:t>
                      </a:r>
                    </a:p>
                    <a:p>
                      <a:pPr marL="285750" indent="-285750">
                        <a:buFont typeface="Arial" panose="020B0604020202020204" pitchFamily="34" charset="0"/>
                        <a:buChar char="•"/>
                      </a:pPr>
                      <a:r>
                        <a:rPr lang="en-US" sz="1400" dirty="0"/>
                        <a:t>Establish frequency for culturing, </a:t>
                      </a:r>
                    </a:p>
                  </a:txBody>
                  <a:tcPr/>
                </a:tc>
                <a:tc>
                  <a:txBody>
                    <a:bodyPr/>
                    <a:lstStyle/>
                    <a:p>
                      <a:pPr marL="285750" indent="-285750">
                        <a:buFont typeface="Arial" panose="020B0604020202020204" pitchFamily="34" charset="0"/>
                        <a:buChar char="•"/>
                      </a:pPr>
                      <a:r>
                        <a:rPr lang="en-US" dirty="0"/>
                        <a:t>No recommendation</a:t>
                      </a:r>
                    </a:p>
                  </a:txBody>
                  <a:tcPr/>
                </a:tc>
                <a:extLst>
                  <a:ext uri="{0D108BD9-81ED-4DB2-BD59-A6C34878D82A}">
                    <a16:rowId xmlns:a16="http://schemas.microsoft.com/office/drawing/2014/main" val="4167910218"/>
                  </a:ext>
                </a:extLst>
              </a:tr>
            </a:tbl>
          </a:graphicData>
        </a:graphic>
      </p:graphicFrame>
      <p:sp>
        <p:nvSpPr>
          <p:cNvPr id="4" name="Footer Placeholder 3">
            <a:extLst>
              <a:ext uri="{FF2B5EF4-FFF2-40B4-BE49-F238E27FC236}">
                <a16:creationId xmlns:a16="http://schemas.microsoft.com/office/drawing/2014/main" id="{2DF8458D-B7CC-4E25-AE7B-737D407F73FD}"/>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5170C65D-85A6-43FF-8EED-ED6F9F3833F7}"/>
              </a:ext>
            </a:extLst>
          </p:cNvPr>
          <p:cNvSpPr>
            <a:spLocks noGrp="1"/>
          </p:cNvSpPr>
          <p:nvPr>
            <p:ph type="sldNum" sz="quarter" idx="11"/>
          </p:nvPr>
        </p:nvSpPr>
        <p:spPr/>
        <p:txBody>
          <a:bodyPr/>
          <a:lstStyle/>
          <a:p>
            <a:fld id="{EB0BC280-D692-4DE3-A04E-E3A1D535DF88}" type="slidenum">
              <a:rPr lang="en-US" smtClean="0"/>
              <a:pPr/>
              <a:t>17</a:t>
            </a:fld>
            <a:endParaRPr lang="en-US" dirty="0"/>
          </a:p>
        </p:txBody>
      </p:sp>
    </p:spTree>
    <p:extLst>
      <p:ext uri="{BB962C8B-B14F-4D97-AF65-F5344CB8AC3E}">
        <p14:creationId xmlns:p14="http://schemas.microsoft.com/office/powerpoint/2010/main" val="86504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5CED-20E6-436C-9E3C-1BD2D9AA3942}"/>
              </a:ext>
            </a:extLst>
          </p:cNvPr>
          <p:cNvSpPr>
            <a:spLocks noGrp="1"/>
          </p:cNvSpPr>
          <p:nvPr>
            <p:ph type="title"/>
          </p:nvPr>
        </p:nvSpPr>
        <p:spPr/>
        <p:txBody>
          <a:bodyPr/>
          <a:lstStyle/>
          <a:p>
            <a:r>
              <a:rPr lang="en-US" dirty="0"/>
              <a:t>Documentation</a:t>
            </a:r>
          </a:p>
        </p:txBody>
      </p:sp>
      <p:graphicFrame>
        <p:nvGraphicFramePr>
          <p:cNvPr id="6" name="Table 6">
            <a:extLst>
              <a:ext uri="{FF2B5EF4-FFF2-40B4-BE49-F238E27FC236}">
                <a16:creationId xmlns:a16="http://schemas.microsoft.com/office/drawing/2014/main" id="{F8D118A6-ACF3-40A8-8493-80F8C9D14BD2}"/>
              </a:ext>
            </a:extLst>
          </p:cNvPr>
          <p:cNvGraphicFramePr>
            <a:graphicFrameLocks noGrp="1"/>
          </p:cNvGraphicFramePr>
          <p:nvPr>
            <p:ph idx="1"/>
            <p:extLst>
              <p:ext uri="{D42A27DB-BD31-4B8C-83A1-F6EECF244321}">
                <p14:modId xmlns:p14="http://schemas.microsoft.com/office/powerpoint/2010/main" val="1309307648"/>
              </p:ext>
            </p:extLst>
          </p:nvPr>
        </p:nvGraphicFramePr>
        <p:xfrm>
          <a:off x="428860" y="1503892"/>
          <a:ext cx="11001140" cy="3205480"/>
        </p:xfrm>
        <a:graphic>
          <a:graphicData uri="http://schemas.openxmlformats.org/drawingml/2006/table">
            <a:tbl>
              <a:tblPr firstRow="1" bandRow="1">
                <a:tableStyleId>{5C22544A-7EE6-4342-B048-85BDC9FD1C3A}</a:tableStyleId>
              </a:tblPr>
              <a:tblGrid>
                <a:gridCol w="2851935">
                  <a:extLst>
                    <a:ext uri="{9D8B030D-6E8A-4147-A177-3AD203B41FA5}">
                      <a16:colId xmlns:a16="http://schemas.microsoft.com/office/drawing/2014/main" val="2624629331"/>
                    </a:ext>
                  </a:extLst>
                </a:gridCol>
                <a:gridCol w="2648635">
                  <a:extLst>
                    <a:ext uri="{9D8B030D-6E8A-4147-A177-3AD203B41FA5}">
                      <a16:colId xmlns:a16="http://schemas.microsoft.com/office/drawing/2014/main" val="3030623910"/>
                    </a:ext>
                  </a:extLst>
                </a:gridCol>
                <a:gridCol w="2750285">
                  <a:extLst>
                    <a:ext uri="{9D8B030D-6E8A-4147-A177-3AD203B41FA5}">
                      <a16:colId xmlns:a16="http://schemas.microsoft.com/office/drawing/2014/main" val="1756306298"/>
                    </a:ext>
                  </a:extLst>
                </a:gridCol>
                <a:gridCol w="2750285">
                  <a:extLst>
                    <a:ext uri="{9D8B030D-6E8A-4147-A177-3AD203B41FA5}">
                      <a16:colId xmlns:a16="http://schemas.microsoft.com/office/drawing/2014/main" val="4080303053"/>
                    </a:ext>
                  </a:extLst>
                </a:gridCol>
              </a:tblGrid>
              <a:tr h="370840">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4123676211"/>
                  </a:ext>
                </a:extLst>
              </a:tr>
              <a:tr h="370840">
                <a:tc>
                  <a:txBody>
                    <a:bodyPr/>
                    <a:lstStyle/>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All recorded information may be incorporated into a paper log or preferably, an electronic record-keeping system or may be filed as individual documentation records</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 All records should be retained for a period of time not less than that specified by state or local statues and legal considerations (e.g., statues of limitations for lawsuits). If statutes are not specific, record retention should be determined by the facility’s risks management personnel, legal counsel, and infection prevention and control personnel </a:t>
                      </a:r>
                      <a:endParaRPr lang="en-US" sz="1200" dirty="0"/>
                    </a:p>
                  </a:txBody>
                  <a:tcPr/>
                </a:tc>
                <a:tc>
                  <a:txBody>
                    <a:bodyPr/>
                    <a:lstStyle/>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Recommends process monitoring with documentation at all stages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Documentation may include, but is not limited to, the following: </a:t>
                      </a:r>
                    </a:p>
                    <a:p>
                      <a:pPr lvl="1"/>
                      <a:r>
                        <a:rPr lang="en-US" sz="1200" b="0" i="0" u="none" strike="noStrike" kern="1200" baseline="0" dirty="0">
                          <a:solidFill>
                            <a:schemeClr val="dk1"/>
                          </a:solidFill>
                          <a:latin typeface="+mn-lt"/>
                          <a:ea typeface="+mn-ea"/>
                          <a:cs typeface="+mn-cs"/>
                        </a:rPr>
                        <a:t>• procedure date and time; </a:t>
                      </a:r>
                    </a:p>
                    <a:p>
                      <a:pPr lvl="1"/>
                      <a:r>
                        <a:rPr lang="en-US" sz="1200" b="0" i="0" u="none" strike="noStrike" kern="1200" baseline="0" dirty="0">
                          <a:solidFill>
                            <a:schemeClr val="dk1"/>
                          </a:solidFill>
                          <a:latin typeface="+mn-lt"/>
                          <a:ea typeface="+mn-ea"/>
                          <a:cs typeface="+mn-cs"/>
                        </a:rPr>
                        <a:t>• patient’s name and medical record number; </a:t>
                      </a:r>
                    </a:p>
                    <a:p>
                      <a:pPr lvl="1"/>
                      <a:r>
                        <a:rPr lang="en-US" sz="1200" b="0" i="0" u="none" strike="noStrike" kern="1200" baseline="0" dirty="0">
                          <a:solidFill>
                            <a:schemeClr val="dk1"/>
                          </a:solidFill>
                          <a:latin typeface="+mn-lt"/>
                          <a:ea typeface="+mn-ea"/>
                          <a:cs typeface="+mn-cs"/>
                        </a:rPr>
                        <a:t>• endoscopist’s name; </a:t>
                      </a:r>
                    </a:p>
                    <a:p>
                      <a:pPr lvl="1"/>
                      <a:r>
                        <a:rPr lang="en-US" sz="1200" b="0" i="0" u="none" strike="noStrike" kern="1200" baseline="0" dirty="0">
                          <a:solidFill>
                            <a:schemeClr val="dk1"/>
                          </a:solidFill>
                          <a:latin typeface="+mn-lt"/>
                          <a:ea typeface="+mn-ea"/>
                          <a:cs typeface="+mn-cs"/>
                        </a:rPr>
                        <a:t>• endoscope model and serial number or other identifier; </a:t>
                      </a:r>
                    </a:p>
                    <a:p>
                      <a:pPr lvl="1"/>
                      <a:r>
                        <a:rPr lang="en-US" sz="1200" b="0" i="0" u="none" strike="noStrike" kern="1200" baseline="0" dirty="0">
                          <a:solidFill>
                            <a:schemeClr val="dk1"/>
                          </a:solidFill>
                          <a:latin typeface="+mn-lt"/>
                          <a:ea typeface="+mn-ea"/>
                          <a:cs typeface="+mn-cs"/>
                        </a:rPr>
                        <a:t>• AER (if used) model and serial number or other identifier; and </a:t>
                      </a:r>
                    </a:p>
                    <a:p>
                      <a:pPr lvl="1"/>
                      <a:r>
                        <a:rPr lang="en-US" sz="1200" b="0" i="0" u="none" strike="noStrike" kern="1200" baseline="0" dirty="0">
                          <a:solidFill>
                            <a:schemeClr val="dk1"/>
                          </a:solidFill>
                          <a:latin typeface="+mn-lt"/>
                          <a:ea typeface="+mn-ea"/>
                          <a:cs typeface="+mn-cs"/>
                        </a:rPr>
                        <a:t>• names of individuals who reprocessed the endoscope </a:t>
                      </a:r>
                    </a:p>
                    <a:p>
                      <a:endParaRPr lang="en-US" sz="1200" dirty="0"/>
                    </a:p>
                  </a:txBody>
                  <a:tcPr/>
                </a:tc>
                <a:tc>
                  <a:txBody>
                    <a:bodyPr/>
                    <a:lstStyle/>
                    <a:p>
                      <a:pPr marL="285750" indent="-285750">
                        <a:buFont typeface="Arial" panose="020B0604020202020204" pitchFamily="34" charset="0"/>
                        <a:buChar char="•"/>
                      </a:pPr>
                      <a:r>
                        <a:rPr lang="en-US" sz="1200" dirty="0"/>
                        <a:t>Maintain records per regulatory guidelines</a:t>
                      </a:r>
                    </a:p>
                    <a:p>
                      <a:pPr marL="285750" indent="-285750">
                        <a:buFont typeface="Arial" panose="020B0604020202020204" pitchFamily="34" charset="0"/>
                        <a:buChar char="•"/>
                      </a:pPr>
                      <a:r>
                        <a:rPr lang="en-US" sz="1200" dirty="0"/>
                        <a:t>Patient ID</a:t>
                      </a:r>
                    </a:p>
                    <a:p>
                      <a:pPr marL="285750" indent="-285750">
                        <a:buFont typeface="Arial" panose="020B0604020202020204" pitchFamily="34" charset="0"/>
                        <a:buChar char="•"/>
                      </a:pPr>
                      <a:r>
                        <a:rPr lang="en-US" sz="1200" dirty="0"/>
                        <a:t>Reprocessing dates and times</a:t>
                      </a:r>
                    </a:p>
                    <a:p>
                      <a:pPr marL="285750" indent="-285750">
                        <a:buFont typeface="Arial" panose="020B0604020202020204" pitchFamily="34" charset="0"/>
                        <a:buChar char="•"/>
                      </a:pPr>
                      <a:r>
                        <a:rPr lang="en-US" sz="1200" dirty="0"/>
                        <a:t>Team member preforming steps</a:t>
                      </a:r>
                    </a:p>
                    <a:p>
                      <a:pPr marL="285750" indent="-285750">
                        <a:buFont typeface="Arial" panose="020B0604020202020204" pitchFamily="34" charset="0"/>
                        <a:buChar char="•"/>
                      </a:pPr>
                      <a:r>
                        <a:rPr lang="en-US" sz="1200" dirty="0"/>
                        <a:t>Location of use</a:t>
                      </a:r>
                    </a:p>
                    <a:p>
                      <a:pPr marL="285750" indent="-285750">
                        <a:buFont typeface="Arial" panose="020B0604020202020204" pitchFamily="34" charset="0"/>
                        <a:buChar char="•"/>
                      </a:pPr>
                      <a:r>
                        <a:rPr lang="en-US" sz="1200" dirty="0"/>
                        <a:t>Reprocessing step results (leak test, cleaning verifications, AER  parameters, cycle results, achieved HLD, MEC results, etc.) </a:t>
                      </a:r>
                    </a:p>
                    <a:p>
                      <a:pPr marL="285750" indent="-285750">
                        <a:buFont typeface="Arial" panose="020B0604020202020204" pitchFamily="34" charset="0"/>
                        <a:buChar char="•"/>
                      </a:pPr>
                      <a:r>
                        <a:rPr lang="en-US" sz="1200" dirty="0"/>
                        <a:t>Provider(s) name</a:t>
                      </a:r>
                    </a:p>
                    <a:p>
                      <a:pPr marL="285750" indent="-285750">
                        <a:buFont typeface="Arial" panose="020B0604020202020204" pitchFamily="34" charset="0"/>
                        <a:buChar char="•"/>
                      </a:pPr>
                      <a:r>
                        <a:rPr lang="en-US" sz="1200" dirty="0"/>
                        <a:t>Endoscope unique identifier</a:t>
                      </a:r>
                    </a:p>
                    <a:p>
                      <a:pPr marL="285750" indent="-285750">
                        <a:buFont typeface="Arial" panose="020B0604020202020204" pitchFamily="34" charset="0"/>
                        <a:buChar char="•"/>
                      </a:pPr>
                      <a:r>
                        <a:rPr lang="en-US" sz="1200" dirty="0"/>
                        <a:t>PM records for all equipment </a:t>
                      </a:r>
                    </a:p>
                    <a:p>
                      <a:pPr marL="285750" indent="-285750">
                        <a:buFont typeface="Arial" panose="020B0604020202020204" pitchFamily="34" charset="0"/>
                        <a:buChar char="•"/>
                      </a:pPr>
                      <a:r>
                        <a:rPr lang="en-US" sz="1200" dirty="0"/>
                        <a:t>Repairs records</a:t>
                      </a:r>
                    </a:p>
                    <a:p>
                      <a:pPr marL="285750" indent="-285750">
                        <a:buFont typeface="Arial" panose="020B0604020202020204" pitchFamily="34" charset="0"/>
                        <a:buChar char="•"/>
                      </a:pPr>
                      <a:endParaRPr lang="en-US" sz="1200" dirty="0"/>
                    </a:p>
                  </a:txBody>
                  <a:tcPr/>
                </a:tc>
                <a:tc>
                  <a:txBody>
                    <a:bodyPr/>
                    <a:lstStyle/>
                    <a:p>
                      <a:pPr marL="171450" indent="-171450">
                        <a:buFont typeface="Arial" panose="020B0604020202020204" pitchFamily="34" charset="0"/>
                        <a:buChar char="•"/>
                      </a:pPr>
                      <a:r>
                        <a:rPr lang="en-US" sz="1200" dirty="0"/>
                        <a:t>Track endoscope to patient by serial number or unique identifier from use of patient through HLD process</a:t>
                      </a:r>
                    </a:p>
                    <a:p>
                      <a:pPr marL="171450" indent="-171450">
                        <a:buFont typeface="Arial" panose="020B0604020202020204" pitchFamily="34" charset="0"/>
                        <a:buChar char="•"/>
                      </a:pPr>
                      <a:r>
                        <a:rPr lang="en-US" sz="1200" dirty="0"/>
                        <a:t>Documentation for HLD cycles parameters including exposure time, disinfectant temperature, results of MEC or other quality control test to prove HLC achievement</a:t>
                      </a:r>
                    </a:p>
                  </a:txBody>
                  <a:tcPr/>
                </a:tc>
                <a:extLst>
                  <a:ext uri="{0D108BD9-81ED-4DB2-BD59-A6C34878D82A}">
                    <a16:rowId xmlns:a16="http://schemas.microsoft.com/office/drawing/2014/main" val="710986129"/>
                  </a:ext>
                </a:extLst>
              </a:tr>
            </a:tbl>
          </a:graphicData>
        </a:graphic>
      </p:graphicFrame>
      <p:sp>
        <p:nvSpPr>
          <p:cNvPr id="4" name="Footer Placeholder 3">
            <a:extLst>
              <a:ext uri="{FF2B5EF4-FFF2-40B4-BE49-F238E27FC236}">
                <a16:creationId xmlns:a16="http://schemas.microsoft.com/office/drawing/2014/main" id="{7002E50E-A116-46BE-9E05-886CC4825F3B}"/>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9568D0CE-3D4E-4788-807E-E211A2896E94}"/>
              </a:ext>
            </a:extLst>
          </p:cNvPr>
          <p:cNvSpPr>
            <a:spLocks noGrp="1"/>
          </p:cNvSpPr>
          <p:nvPr>
            <p:ph type="sldNum" sz="quarter" idx="11"/>
          </p:nvPr>
        </p:nvSpPr>
        <p:spPr/>
        <p:txBody>
          <a:bodyPr/>
          <a:lstStyle/>
          <a:p>
            <a:fld id="{EB0BC280-D692-4DE3-A04E-E3A1D535DF88}" type="slidenum">
              <a:rPr lang="en-US" smtClean="0"/>
              <a:pPr/>
              <a:t>18</a:t>
            </a:fld>
            <a:endParaRPr lang="en-US" dirty="0"/>
          </a:p>
        </p:txBody>
      </p:sp>
    </p:spTree>
    <p:extLst>
      <p:ext uri="{BB962C8B-B14F-4D97-AF65-F5344CB8AC3E}">
        <p14:creationId xmlns:p14="http://schemas.microsoft.com/office/powerpoint/2010/main" val="72208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69BD-CD9C-4420-9B9F-B2560F9D31A7}"/>
              </a:ext>
            </a:extLst>
          </p:cNvPr>
          <p:cNvSpPr>
            <a:spLocks noGrp="1"/>
          </p:cNvSpPr>
          <p:nvPr>
            <p:ph type="title"/>
          </p:nvPr>
        </p:nvSpPr>
        <p:spPr/>
        <p:txBody>
          <a:bodyPr/>
          <a:lstStyle/>
          <a:p>
            <a:r>
              <a:rPr lang="en-US" dirty="0"/>
              <a:t>Quality</a:t>
            </a:r>
          </a:p>
        </p:txBody>
      </p:sp>
      <p:graphicFrame>
        <p:nvGraphicFramePr>
          <p:cNvPr id="6" name="Table 6">
            <a:extLst>
              <a:ext uri="{FF2B5EF4-FFF2-40B4-BE49-F238E27FC236}">
                <a16:creationId xmlns:a16="http://schemas.microsoft.com/office/drawing/2014/main" id="{EAE6B640-9A70-4D74-A5E1-CD2DE6579EAC}"/>
              </a:ext>
            </a:extLst>
          </p:cNvPr>
          <p:cNvGraphicFramePr>
            <a:graphicFrameLocks noGrp="1"/>
          </p:cNvGraphicFramePr>
          <p:nvPr>
            <p:ph idx="1"/>
            <p:extLst>
              <p:ext uri="{D42A27DB-BD31-4B8C-83A1-F6EECF244321}">
                <p14:modId xmlns:p14="http://schemas.microsoft.com/office/powerpoint/2010/main" val="3878776452"/>
              </p:ext>
            </p:extLst>
          </p:nvPr>
        </p:nvGraphicFramePr>
        <p:xfrm>
          <a:off x="364067" y="1825625"/>
          <a:ext cx="11531600" cy="4145280"/>
        </p:xfrm>
        <a:graphic>
          <a:graphicData uri="http://schemas.openxmlformats.org/drawingml/2006/table">
            <a:tbl>
              <a:tblPr firstRow="1" bandRow="1">
                <a:tableStyleId>{5C22544A-7EE6-4342-B048-85BDC9FD1C3A}</a:tableStyleId>
              </a:tblPr>
              <a:tblGrid>
                <a:gridCol w="2882900">
                  <a:extLst>
                    <a:ext uri="{9D8B030D-6E8A-4147-A177-3AD203B41FA5}">
                      <a16:colId xmlns:a16="http://schemas.microsoft.com/office/drawing/2014/main" val="1777344273"/>
                    </a:ext>
                  </a:extLst>
                </a:gridCol>
                <a:gridCol w="2882900">
                  <a:extLst>
                    <a:ext uri="{9D8B030D-6E8A-4147-A177-3AD203B41FA5}">
                      <a16:colId xmlns:a16="http://schemas.microsoft.com/office/drawing/2014/main" val="1523796283"/>
                    </a:ext>
                  </a:extLst>
                </a:gridCol>
                <a:gridCol w="2882900">
                  <a:extLst>
                    <a:ext uri="{9D8B030D-6E8A-4147-A177-3AD203B41FA5}">
                      <a16:colId xmlns:a16="http://schemas.microsoft.com/office/drawing/2014/main" val="387725064"/>
                    </a:ext>
                  </a:extLst>
                </a:gridCol>
                <a:gridCol w="2882900">
                  <a:extLst>
                    <a:ext uri="{9D8B030D-6E8A-4147-A177-3AD203B41FA5}">
                      <a16:colId xmlns:a16="http://schemas.microsoft.com/office/drawing/2014/main" val="4192579198"/>
                    </a:ext>
                  </a:extLst>
                </a:gridCol>
              </a:tblGrid>
              <a:tr h="350308">
                <a:tc>
                  <a:txBody>
                    <a:bodyPr/>
                    <a:lstStyle/>
                    <a:p>
                      <a:pPr algn="ctr"/>
                      <a:r>
                        <a:rPr lang="en-US" dirty="0"/>
                        <a:t>AAMI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233804862"/>
                  </a:ext>
                </a:extLst>
              </a:tr>
              <a:tr h="370840">
                <a:tc>
                  <a:txBody>
                    <a:bodyPr/>
                    <a:lstStyle/>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Establishing policy and procedures, product identification and traceability, documentation and record-keeping, verification, and monitoring of the cleaning process, monitoring of high-level disinfection and sterilization processes, product recalls, and quality process improvement.</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Quality control is a critical aspect of endoscope processing procedures. In all cases, manufacturers’ written IFU, including those for the endoscope device, processing equipment, and other products used in processing, should be followed. </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Quality control also includes verification and monitoring of personnel performance, work practices, and adherence to established policies and procedures</a:t>
                      </a:r>
                      <a:endParaRPr lang="en-US" sz="1200" dirty="0"/>
                    </a:p>
                  </a:txBody>
                  <a:tcPr/>
                </a:tc>
                <a:tc>
                  <a:txBody>
                    <a:bodyPr/>
                    <a:lstStyle/>
                    <a:p>
                      <a:pPr marL="285750" indent="-285750">
                        <a:buFont typeface="Arial" panose="020B0604020202020204" pitchFamily="34" charset="0"/>
                        <a:buChar char="•"/>
                      </a:pPr>
                      <a:r>
                        <a:rPr lang="en-US" sz="1200" dirty="0"/>
                        <a:t>Establish and implement an ongoing comprehensive quality assurance program include input from leadership, IP&amp;C, risk management, and endoscopy personnel</a:t>
                      </a:r>
                    </a:p>
                    <a:p>
                      <a:pPr marL="285750" indent="-285750">
                        <a:buFont typeface="Arial" panose="020B0604020202020204" pitchFamily="34" charset="0"/>
                        <a:buChar char="•"/>
                      </a:pPr>
                      <a:r>
                        <a:rPr lang="en-US" sz="1200" dirty="0"/>
                        <a:t>Audits should be observed using a checklist of critical steps for reprocessing </a:t>
                      </a:r>
                    </a:p>
                    <a:p>
                      <a:pPr marL="742950" lvl="1" indent="-285750">
                        <a:buFont typeface="Arial" panose="020B0604020202020204" pitchFamily="34" charset="0"/>
                        <a:buChar char="•"/>
                      </a:pPr>
                      <a:r>
                        <a:rPr lang="en-US" sz="1200" dirty="0"/>
                        <a:t>Timing of reprocessing activities</a:t>
                      </a:r>
                    </a:p>
                    <a:p>
                      <a:pPr marL="742950" lvl="1" indent="-285750">
                        <a:buFont typeface="Arial" panose="020B0604020202020204" pitchFamily="34" charset="0"/>
                        <a:buChar char="•"/>
                      </a:pPr>
                      <a:r>
                        <a:rPr lang="en-US" sz="1200" dirty="0"/>
                        <a:t>Evidence of equipment repair and maintenance/loaner</a:t>
                      </a:r>
                    </a:p>
                    <a:p>
                      <a:pPr marL="742950" lvl="1" indent="-285750">
                        <a:buFont typeface="Arial" panose="020B0604020202020204" pitchFamily="34" charset="0"/>
                        <a:buChar char="•"/>
                      </a:pPr>
                      <a:r>
                        <a:rPr lang="en-US" sz="1200" dirty="0"/>
                        <a:t>Documentation verifying HLD achievement</a:t>
                      </a:r>
                    </a:p>
                    <a:p>
                      <a:pPr marL="742950" lvl="1" indent="-285750">
                        <a:buFont typeface="Arial" panose="020B0604020202020204" pitchFamily="34" charset="0"/>
                        <a:buChar char="•"/>
                      </a:pPr>
                      <a:r>
                        <a:rPr lang="en-US" sz="1200" dirty="0"/>
                        <a:t>Documentation linking patient to endoscope/AER cycle</a:t>
                      </a:r>
                    </a:p>
                    <a:p>
                      <a:pPr marL="285750" lvl="0" indent="-285750">
                        <a:buFont typeface="Arial" panose="020B0604020202020204" pitchFamily="34" charset="0"/>
                        <a:buChar char="•"/>
                      </a:pPr>
                      <a:r>
                        <a:rPr lang="en-US" sz="1200" dirty="0"/>
                        <a:t>Written policies and procedures on the roles and responsibilities </a:t>
                      </a:r>
                    </a:p>
                    <a:p>
                      <a:pPr marL="285750" lvl="0" indent="-285750">
                        <a:buFont typeface="Arial" panose="020B0604020202020204" pitchFamily="34" charset="0"/>
                        <a:buChar char="•"/>
                      </a:pPr>
                      <a:r>
                        <a:rPr lang="en-US" sz="1200" dirty="0"/>
                        <a:t>Long term surveillance program</a:t>
                      </a:r>
                    </a:p>
                    <a:p>
                      <a:pPr marL="457200" lvl="1" indent="0">
                        <a:buFont typeface="Arial" panose="020B0604020202020204" pitchFamily="34" charset="0"/>
                        <a:buNone/>
                      </a:pPr>
                      <a:endParaRPr lang="en-US" sz="1400" dirty="0"/>
                    </a:p>
                  </a:txBody>
                  <a:tcPr/>
                </a:tc>
                <a:tc>
                  <a:txBody>
                    <a:bodyPr/>
                    <a:lstStyle/>
                    <a:p>
                      <a:pPr marL="285750" indent="-285750">
                        <a:buFont typeface="Arial" panose="020B0604020202020204" pitchFamily="34" charset="0"/>
                        <a:buChar char="•"/>
                      </a:pPr>
                      <a:r>
                        <a:rPr lang="en-US" sz="1400" dirty="0"/>
                        <a:t>Use systems to approach quality assurance and performance improvement for preventions errors in endoscope reprocessing </a:t>
                      </a:r>
                    </a:p>
                    <a:p>
                      <a:pPr marL="285750" indent="-285750">
                        <a:buFont typeface="Arial" panose="020B0604020202020204" pitchFamily="34" charset="0"/>
                        <a:buChar char="•"/>
                      </a:pPr>
                      <a:r>
                        <a:rPr lang="en-US" sz="1400" dirty="0"/>
                        <a:t>Preform audits for compliance per the IFU</a:t>
                      </a:r>
                    </a:p>
                    <a:p>
                      <a:pPr marL="285750" indent="-285750">
                        <a:buFont typeface="Arial" panose="020B0604020202020204" pitchFamily="34" charset="0"/>
                        <a:buChar char="•"/>
                      </a:pPr>
                      <a:r>
                        <a:rPr lang="en-US" sz="1400" dirty="0"/>
                        <a:t>If a breach occurs include IP&amp;C, interdisciplinary team, and risk management</a:t>
                      </a:r>
                    </a:p>
                    <a:p>
                      <a:pPr marL="285750" indent="-285750">
                        <a:buFont typeface="Arial" panose="020B0604020202020204" pitchFamily="34" charset="0"/>
                        <a:buChar char="•"/>
                      </a:pPr>
                      <a:r>
                        <a:rPr lang="en-US" sz="1400" dirty="0"/>
                        <a:t>Assess water quality and filtration</a:t>
                      </a:r>
                    </a:p>
                    <a:p>
                      <a:pPr marL="285750" indent="-285750">
                        <a:buFont typeface="Arial" panose="020B0604020202020204" pitchFamily="34" charset="0"/>
                        <a:buChar char="•"/>
                      </a:pPr>
                      <a:r>
                        <a:rPr lang="en-US" sz="1400" dirty="0"/>
                        <a:t>Establish schedule for preventive maintenance for devices and equipment per IFUs</a:t>
                      </a:r>
                    </a:p>
                    <a:p>
                      <a:pPr marL="285750" indent="-285750">
                        <a:buFont typeface="Arial" panose="020B0604020202020204" pitchFamily="34" charset="0"/>
                        <a:buChar char="•"/>
                      </a:pPr>
                      <a:r>
                        <a:rPr lang="en-US" sz="1400" dirty="0"/>
                        <a:t>Report adverse events</a:t>
                      </a:r>
                    </a:p>
                  </a:txBody>
                  <a:tcPr/>
                </a:tc>
                <a:tc>
                  <a:txBody>
                    <a:bodyPr/>
                    <a:lstStyle/>
                    <a:p>
                      <a:pPr marL="285750" indent="-285750">
                        <a:buFont typeface="Arial" panose="020B0604020202020204" pitchFamily="34" charset="0"/>
                        <a:buChar char="•"/>
                      </a:pPr>
                      <a:r>
                        <a:rPr lang="en-US" sz="1400" dirty="0"/>
                        <a:t>Establish policies and procedure according to guidelines facility is following</a:t>
                      </a:r>
                    </a:p>
                  </a:txBody>
                  <a:tcPr/>
                </a:tc>
                <a:extLst>
                  <a:ext uri="{0D108BD9-81ED-4DB2-BD59-A6C34878D82A}">
                    <a16:rowId xmlns:a16="http://schemas.microsoft.com/office/drawing/2014/main" val="556328655"/>
                  </a:ext>
                </a:extLst>
              </a:tr>
            </a:tbl>
          </a:graphicData>
        </a:graphic>
      </p:graphicFrame>
      <p:sp>
        <p:nvSpPr>
          <p:cNvPr id="4" name="Footer Placeholder 3">
            <a:extLst>
              <a:ext uri="{FF2B5EF4-FFF2-40B4-BE49-F238E27FC236}">
                <a16:creationId xmlns:a16="http://schemas.microsoft.com/office/drawing/2014/main" id="{2F9AFA6B-6FB3-4416-A3A1-7CA0C5E07A22}"/>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A5515C0A-5537-405A-9286-3996F4F25778}"/>
              </a:ext>
            </a:extLst>
          </p:cNvPr>
          <p:cNvSpPr>
            <a:spLocks noGrp="1"/>
          </p:cNvSpPr>
          <p:nvPr>
            <p:ph type="sldNum" sz="quarter" idx="11"/>
          </p:nvPr>
        </p:nvSpPr>
        <p:spPr/>
        <p:txBody>
          <a:bodyPr/>
          <a:lstStyle/>
          <a:p>
            <a:fld id="{EB0BC280-D692-4DE3-A04E-E3A1D535DF88}" type="slidenum">
              <a:rPr lang="en-US" smtClean="0"/>
              <a:pPr/>
              <a:t>19</a:t>
            </a:fld>
            <a:endParaRPr lang="en-US" dirty="0"/>
          </a:p>
        </p:txBody>
      </p:sp>
    </p:spTree>
    <p:extLst>
      <p:ext uri="{BB962C8B-B14F-4D97-AF65-F5344CB8AC3E}">
        <p14:creationId xmlns:p14="http://schemas.microsoft.com/office/powerpoint/2010/main" val="146545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C29050E-C5CC-9170-F865-70439F279FC8}"/>
              </a:ext>
            </a:extLst>
          </p:cNvPr>
          <p:cNvSpPr>
            <a:spLocks noGrp="1"/>
          </p:cNvSpPr>
          <p:nvPr>
            <p:ph type="ctrTitle"/>
          </p:nvPr>
        </p:nvSpPr>
        <p:spPr/>
        <p:txBody>
          <a:bodyPr/>
          <a:lstStyle/>
          <a:p>
            <a:r>
              <a:rPr lang="en-US" dirty="0"/>
              <a:t>Infection Prevention and Endoscopy</a:t>
            </a:r>
          </a:p>
        </p:txBody>
      </p:sp>
      <p:sp>
        <p:nvSpPr>
          <p:cNvPr id="17" name="Subtitle 16">
            <a:extLst>
              <a:ext uri="{FF2B5EF4-FFF2-40B4-BE49-F238E27FC236}">
                <a16:creationId xmlns:a16="http://schemas.microsoft.com/office/drawing/2014/main" id="{5238ADD6-9662-B30E-0F53-F33BA4889494}"/>
              </a:ext>
            </a:extLst>
          </p:cNvPr>
          <p:cNvSpPr>
            <a:spLocks noGrp="1"/>
          </p:cNvSpPr>
          <p:nvPr>
            <p:ph type="subTitle" idx="1"/>
          </p:nvPr>
        </p:nvSpPr>
        <p:spPr/>
        <p:txBody>
          <a:bodyPr>
            <a:normAutofit lnSpcReduction="10000"/>
          </a:bodyPr>
          <a:lstStyle/>
          <a:p>
            <a:r>
              <a:rPr lang="en-US" dirty="0"/>
              <a:t>Lisa Brown, BPH, ACNA, AGTS, CER</a:t>
            </a:r>
          </a:p>
          <a:p>
            <a:r>
              <a:rPr lang="en-US" dirty="0"/>
              <a:t>Mid-Atlantic SGNA 2025 Fall Conference</a:t>
            </a:r>
          </a:p>
          <a:p>
            <a:r>
              <a:rPr lang="en-US" dirty="0"/>
              <a:t>November 15, 2025</a:t>
            </a:r>
          </a:p>
        </p:txBody>
      </p:sp>
      <p:sp>
        <p:nvSpPr>
          <p:cNvPr id="2" name="Footer Placeholder 1">
            <a:extLst>
              <a:ext uri="{FF2B5EF4-FFF2-40B4-BE49-F238E27FC236}">
                <a16:creationId xmlns:a16="http://schemas.microsoft.com/office/drawing/2014/main" id="{F55C205D-D4D6-48D0-4A92-DD994790E99C}"/>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3" name="Slide Number Placeholder 2">
            <a:extLst>
              <a:ext uri="{FF2B5EF4-FFF2-40B4-BE49-F238E27FC236}">
                <a16:creationId xmlns:a16="http://schemas.microsoft.com/office/drawing/2014/main" id="{55F7E526-0C4C-3DC4-8B64-A2539DFA01E9}"/>
              </a:ext>
            </a:extLst>
          </p:cNvPr>
          <p:cNvSpPr>
            <a:spLocks noGrp="1"/>
          </p:cNvSpPr>
          <p:nvPr>
            <p:ph type="sldNum" sz="quarter" idx="11"/>
          </p:nvPr>
        </p:nvSpPr>
        <p:spPr/>
        <p:txBody>
          <a:bodyPr/>
          <a:lstStyle/>
          <a:p>
            <a:fld id="{EB0BC280-D692-4DE3-A04E-E3A1D535DF88}" type="slidenum">
              <a:rPr lang="en-US" smtClean="0"/>
              <a:pPr/>
              <a:t>2</a:t>
            </a:fld>
            <a:endParaRPr lang="en-US" dirty="0"/>
          </a:p>
        </p:txBody>
      </p:sp>
    </p:spTree>
    <p:extLst>
      <p:ext uri="{BB962C8B-B14F-4D97-AF65-F5344CB8AC3E}">
        <p14:creationId xmlns:p14="http://schemas.microsoft.com/office/powerpoint/2010/main" val="246699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D6E8-3488-413F-946B-063741002928}"/>
              </a:ext>
            </a:extLst>
          </p:cNvPr>
          <p:cNvSpPr>
            <a:spLocks noGrp="1"/>
          </p:cNvSpPr>
          <p:nvPr>
            <p:ph type="title"/>
          </p:nvPr>
        </p:nvSpPr>
        <p:spPr/>
        <p:txBody>
          <a:bodyPr/>
          <a:lstStyle/>
          <a:p>
            <a:r>
              <a:rPr lang="en-US" dirty="0"/>
              <a:t>Competencies</a:t>
            </a:r>
          </a:p>
        </p:txBody>
      </p:sp>
      <p:graphicFrame>
        <p:nvGraphicFramePr>
          <p:cNvPr id="6" name="Table 6">
            <a:extLst>
              <a:ext uri="{FF2B5EF4-FFF2-40B4-BE49-F238E27FC236}">
                <a16:creationId xmlns:a16="http://schemas.microsoft.com/office/drawing/2014/main" id="{A9043978-D580-4C9A-AE66-7E838ADB7C5D}"/>
              </a:ext>
            </a:extLst>
          </p:cNvPr>
          <p:cNvGraphicFramePr>
            <a:graphicFrameLocks noGrp="1"/>
          </p:cNvGraphicFramePr>
          <p:nvPr>
            <p:ph idx="1"/>
            <p:extLst>
              <p:ext uri="{D42A27DB-BD31-4B8C-83A1-F6EECF244321}">
                <p14:modId xmlns:p14="http://schemas.microsoft.com/office/powerpoint/2010/main" val="1240813465"/>
              </p:ext>
            </p:extLst>
          </p:nvPr>
        </p:nvGraphicFramePr>
        <p:xfrm>
          <a:off x="584199" y="1901825"/>
          <a:ext cx="10905068" cy="4244258"/>
        </p:xfrm>
        <a:graphic>
          <a:graphicData uri="http://schemas.openxmlformats.org/drawingml/2006/table">
            <a:tbl>
              <a:tblPr firstRow="1" bandRow="1">
                <a:tableStyleId>{5C22544A-7EE6-4342-B048-85BDC9FD1C3A}</a:tableStyleId>
              </a:tblPr>
              <a:tblGrid>
                <a:gridCol w="2726267">
                  <a:extLst>
                    <a:ext uri="{9D8B030D-6E8A-4147-A177-3AD203B41FA5}">
                      <a16:colId xmlns:a16="http://schemas.microsoft.com/office/drawing/2014/main" val="944016036"/>
                    </a:ext>
                  </a:extLst>
                </a:gridCol>
                <a:gridCol w="2726267">
                  <a:extLst>
                    <a:ext uri="{9D8B030D-6E8A-4147-A177-3AD203B41FA5}">
                      <a16:colId xmlns:a16="http://schemas.microsoft.com/office/drawing/2014/main" val="1077443299"/>
                    </a:ext>
                  </a:extLst>
                </a:gridCol>
                <a:gridCol w="2726267">
                  <a:extLst>
                    <a:ext uri="{9D8B030D-6E8A-4147-A177-3AD203B41FA5}">
                      <a16:colId xmlns:a16="http://schemas.microsoft.com/office/drawing/2014/main" val="2687826773"/>
                    </a:ext>
                  </a:extLst>
                </a:gridCol>
                <a:gridCol w="2726267">
                  <a:extLst>
                    <a:ext uri="{9D8B030D-6E8A-4147-A177-3AD203B41FA5}">
                      <a16:colId xmlns:a16="http://schemas.microsoft.com/office/drawing/2014/main" val="1118067344"/>
                    </a:ext>
                  </a:extLst>
                </a:gridCol>
              </a:tblGrid>
              <a:tr h="349544">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2228750218"/>
                  </a:ext>
                </a:extLst>
              </a:tr>
              <a:tr h="3878498">
                <a:tc>
                  <a:txBody>
                    <a:bodyPr/>
                    <a:lstStyle/>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All personnel performing endoscope processing shall complete formal training and competency verification in all aspects prior to first assignment to perform these tasks independently</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Should be certified in flexible endoscope processing within two years of employment and should maintain that certification throughout their employment</a:t>
                      </a:r>
                    </a:p>
                    <a:p>
                      <a:pPr marL="285750" indent="-285750">
                        <a:buFont typeface="Arial" panose="020B0604020202020204" pitchFamily="34" charset="0"/>
                        <a:buChar char="•"/>
                      </a:pPr>
                      <a:r>
                        <a:rPr lang="en-US" sz="1200" b="0" i="0" u="none" strike="noStrike" kern="1200" baseline="0" dirty="0">
                          <a:solidFill>
                            <a:schemeClr val="dk1"/>
                          </a:solidFill>
                          <a:latin typeface="+mn-lt"/>
                          <a:ea typeface="+mn-ea"/>
                          <a:cs typeface="+mn-cs"/>
                        </a:rPr>
                        <a:t>Shall be provided education, training, and complete competency verification activities related to their duties upon initial hire; annually; at designated intervals; or whenever new endoscope models, new processing equipment, or products such as new chemicals are introduced for processing. </a:t>
                      </a:r>
                      <a:endParaRPr lang="en-US" sz="1200" dirty="0"/>
                    </a:p>
                  </a:txBody>
                  <a:tcPr/>
                </a:tc>
                <a:tc>
                  <a:txBody>
                    <a:bodyPr/>
                    <a:lstStyle/>
                    <a:p>
                      <a:pPr marL="285750" indent="-285750">
                        <a:buFont typeface="Arial" panose="020B0604020202020204" pitchFamily="34" charset="0"/>
                        <a:buChar char="•"/>
                      </a:pPr>
                      <a:r>
                        <a:rPr lang="en-US" sz="1400" dirty="0"/>
                        <a:t>Trained upon hire and have ongoing documented competencies in  the safe handling of HLD/sterilant, and spill containment procedure per IFUs</a:t>
                      </a:r>
                    </a:p>
                  </a:txBody>
                  <a:tcPr/>
                </a:tc>
                <a:tc>
                  <a:txBody>
                    <a:bodyPr/>
                    <a:lstStyle/>
                    <a:p>
                      <a:pPr marL="285750" indent="-285750">
                        <a:buFont typeface="Arial" panose="020B0604020202020204" pitchFamily="34" charset="0"/>
                        <a:buChar char="•"/>
                      </a:pPr>
                      <a:r>
                        <a:rPr lang="en-US" sz="1400" dirty="0"/>
                        <a:t>Upon hire</a:t>
                      </a:r>
                    </a:p>
                    <a:p>
                      <a:pPr marL="285750" indent="-285750">
                        <a:buFont typeface="Arial" panose="020B0604020202020204" pitchFamily="34" charset="0"/>
                        <a:buChar char="•"/>
                      </a:pPr>
                      <a:r>
                        <a:rPr lang="en-US" sz="1400" dirty="0"/>
                        <a:t>Annually or more frequently intervals as determined by organization</a:t>
                      </a:r>
                    </a:p>
                    <a:p>
                      <a:pPr marL="285750" indent="-285750">
                        <a:buFont typeface="Arial" panose="020B0604020202020204" pitchFamily="34" charset="0"/>
                        <a:buChar char="•"/>
                      </a:pPr>
                      <a:r>
                        <a:rPr lang="en-US" sz="1400" dirty="0"/>
                        <a:t>Before new endoscope, accessories, cleaning processing solutions, equipment including loaned equipment, or procedures are introduced</a:t>
                      </a:r>
                    </a:p>
                    <a:p>
                      <a:pPr marL="285750" indent="-285750">
                        <a:buFont typeface="Arial" panose="020B0604020202020204" pitchFamily="34" charset="0"/>
                        <a:buChar char="•"/>
                      </a:pPr>
                      <a:r>
                        <a:rPr lang="en-US" sz="1400" dirty="0"/>
                        <a:t>Whenever there are updated IFUs</a:t>
                      </a:r>
                    </a:p>
                    <a:p>
                      <a:pPr marL="285750" indent="-285750">
                        <a:buFont typeface="Arial" panose="020B0604020202020204" pitchFamily="34" charset="0"/>
                        <a:buChar char="•"/>
                      </a:pPr>
                      <a:r>
                        <a:rPr lang="en-US" sz="1400" dirty="0"/>
                        <a:t>Any time a breach in processing is identified through quality assurance measures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Trained upon hire and have ongoing documented competencies in  the safe handling of HLD/sterilant, and spill containment procedure per IFUs</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val="3077234166"/>
                  </a:ext>
                </a:extLst>
              </a:tr>
            </a:tbl>
          </a:graphicData>
        </a:graphic>
      </p:graphicFrame>
      <p:sp>
        <p:nvSpPr>
          <p:cNvPr id="4" name="Footer Placeholder 3">
            <a:extLst>
              <a:ext uri="{FF2B5EF4-FFF2-40B4-BE49-F238E27FC236}">
                <a16:creationId xmlns:a16="http://schemas.microsoft.com/office/drawing/2014/main" id="{D4BAD27A-AD6C-4BC7-83D1-4509249E7362}"/>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927D2122-4F80-4C83-873D-FB3D2A6E5DB1}"/>
              </a:ext>
            </a:extLst>
          </p:cNvPr>
          <p:cNvSpPr>
            <a:spLocks noGrp="1"/>
          </p:cNvSpPr>
          <p:nvPr>
            <p:ph type="sldNum" sz="quarter" idx="11"/>
          </p:nvPr>
        </p:nvSpPr>
        <p:spPr/>
        <p:txBody>
          <a:bodyPr/>
          <a:lstStyle/>
          <a:p>
            <a:fld id="{EB0BC280-D692-4DE3-A04E-E3A1D535DF88}" type="slidenum">
              <a:rPr lang="en-US" smtClean="0"/>
              <a:pPr/>
              <a:t>20</a:t>
            </a:fld>
            <a:endParaRPr lang="en-US" dirty="0"/>
          </a:p>
        </p:txBody>
      </p:sp>
    </p:spTree>
    <p:extLst>
      <p:ext uri="{BB962C8B-B14F-4D97-AF65-F5344CB8AC3E}">
        <p14:creationId xmlns:p14="http://schemas.microsoft.com/office/powerpoint/2010/main" val="239759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8852-36E4-4745-A636-A936FC6A433E}"/>
              </a:ext>
            </a:extLst>
          </p:cNvPr>
          <p:cNvSpPr>
            <a:spLocks noGrp="1"/>
          </p:cNvSpPr>
          <p:nvPr>
            <p:ph type="title"/>
          </p:nvPr>
        </p:nvSpPr>
        <p:spPr/>
        <p:txBody>
          <a:bodyPr/>
          <a:lstStyle/>
          <a:p>
            <a:r>
              <a:rPr lang="en-US" dirty="0"/>
              <a:t>Policies</a:t>
            </a:r>
          </a:p>
        </p:txBody>
      </p:sp>
      <p:sp>
        <p:nvSpPr>
          <p:cNvPr id="3" name="Content Placeholder 2">
            <a:extLst>
              <a:ext uri="{FF2B5EF4-FFF2-40B4-BE49-F238E27FC236}">
                <a16:creationId xmlns:a16="http://schemas.microsoft.com/office/drawing/2014/main" id="{CF654033-9E7A-44B9-BAFA-A6F659810DAF}"/>
              </a:ext>
            </a:extLst>
          </p:cNvPr>
          <p:cNvSpPr>
            <a:spLocks noGrp="1"/>
          </p:cNvSpPr>
          <p:nvPr>
            <p:ph idx="1"/>
          </p:nvPr>
        </p:nvSpPr>
        <p:spPr/>
        <p:txBody>
          <a:bodyPr/>
          <a:lstStyle/>
          <a:p>
            <a:endParaRPr lang="en-US" dirty="0"/>
          </a:p>
          <a:p>
            <a:endParaRPr lang="en-US" dirty="0"/>
          </a:p>
          <a:p>
            <a:r>
              <a:rPr lang="en-US" dirty="0"/>
              <a:t>Policies should state the recommendation of what guidelines you are following.</a:t>
            </a:r>
          </a:p>
        </p:txBody>
      </p:sp>
      <p:sp>
        <p:nvSpPr>
          <p:cNvPr id="4" name="Footer Placeholder 3">
            <a:extLst>
              <a:ext uri="{FF2B5EF4-FFF2-40B4-BE49-F238E27FC236}">
                <a16:creationId xmlns:a16="http://schemas.microsoft.com/office/drawing/2014/main" id="{90000F68-130B-4416-AD06-66E021663B4A}"/>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1FBF2372-6566-43D3-897E-466DE8E15D6B}"/>
              </a:ext>
            </a:extLst>
          </p:cNvPr>
          <p:cNvSpPr>
            <a:spLocks noGrp="1"/>
          </p:cNvSpPr>
          <p:nvPr>
            <p:ph type="sldNum" sz="quarter" idx="11"/>
          </p:nvPr>
        </p:nvSpPr>
        <p:spPr/>
        <p:txBody>
          <a:bodyPr/>
          <a:lstStyle/>
          <a:p>
            <a:fld id="{EB0BC280-D692-4DE3-A04E-E3A1D535DF88}" type="slidenum">
              <a:rPr lang="en-US" smtClean="0"/>
              <a:pPr/>
              <a:t>21</a:t>
            </a:fld>
            <a:endParaRPr lang="en-US" dirty="0"/>
          </a:p>
        </p:txBody>
      </p:sp>
    </p:spTree>
    <p:extLst>
      <p:ext uri="{BB962C8B-B14F-4D97-AF65-F5344CB8AC3E}">
        <p14:creationId xmlns:p14="http://schemas.microsoft.com/office/powerpoint/2010/main" val="424693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45BD-A551-4517-8899-E7FFC2E61329}"/>
              </a:ext>
            </a:extLst>
          </p:cNvPr>
          <p:cNvSpPr>
            <a:spLocks noGrp="1"/>
          </p:cNvSpPr>
          <p:nvPr>
            <p:ph type="title"/>
          </p:nvPr>
        </p:nvSpPr>
        <p:spPr/>
        <p:txBody>
          <a:bodyPr/>
          <a:lstStyle/>
          <a:p>
            <a:r>
              <a:rPr lang="en-US" dirty="0"/>
              <a:t>Water Sampling Program</a:t>
            </a:r>
          </a:p>
        </p:txBody>
      </p:sp>
      <p:sp>
        <p:nvSpPr>
          <p:cNvPr id="3" name="Content Placeholder 2">
            <a:extLst>
              <a:ext uri="{FF2B5EF4-FFF2-40B4-BE49-F238E27FC236}">
                <a16:creationId xmlns:a16="http://schemas.microsoft.com/office/drawing/2014/main" id="{3A445791-0AC3-434E-9ED6-55ABF5D223D4}"/>
              </a:ext>
            </a:extLst>
          </p:cNvPr>
          <p:cNvSpPr>
            <a:spLocks noGrp="1"/>
          </p:cNvSpPr>
          <p:nvPr>
            <p:ph idx="1"/>
          </p:nvPr>
        </p:nvSpPr>
        <p:spPr/>
        <p:txBody>
          <a:bodyPr/>
          <a:lstStyle/>
          <a:p>
            <a:r>
              <a:rPr lang="en-US" dirty="0"/>
              <a:t>AAMI ST-108</a:t>
            </a:r>
          </a:p>
        </p:txBody>
      </p:sp>
      <p:sp>
        <p:nvSpPr>
          <p:cNvPr id="4" name="Footer Placeholder 3">
            <a:extLst>
              <a:ext uri="{FF2B5EF4-FFF2-40B4-BE49-F238E27FC236}">
                <a16:creationId xmlns:a16="http://schemas.microsoft.com/office/drawing/2014/main" id="{17168E0F-5C2B-4376-8344-734AB4E0A2BE}"/>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FC4B497E-D689-45A0-933C-65AB3114741D}"/>
              </a:ext>
            </a:extLst>
          </p:cNvPr>
          <p:cNvSpPr>
            <a:spLocks noGrp="1"/>
          </p:cNvSpPr>
          <p:nvPr>
            <p:ph type="sldNum" sz="quarter" idx="11"/>
          </p:nvPr>
        </p:nvSpPr>
        <p:spPr/>
        <p:txBody>
          <a:bodyPr/>
          <a:lstStyle/>
          <a:p>
            <a:fld id="{EB0BC280-D692-4DE3-A04E-E3A1D535DF88}" type="slidenum">
              <a:rPr lang="en-US" smtClean="0"/>
              <a:pPr/>
              <a:t>22</a:t>
            </a:fld>
            <a:endParaRPr lang="en-US" dirty="0"/>
          </a:p>
        </p:txBody>
      </p:sp>
      <p:pic>
        <p:nvPicPr>
          <p:cNvPr id="7" name="Picture 6">
            <a:extLst>
              <a:ext uri="{FF2B5EF4-FFF2-40B4-BE49-F238E27FC236}">
                <a16:creationId xmlns:a16="http://schemas.microsoft.com/office/drawing/2014/main" id="{73B6FAF0-AC99-401F-80C2-756DCC4D5F63}"/>
              </a:ext>
            </a:extLst>
          </p:cNvPr>
          <p:cNvPicPr>
            <a:picLocks noChangeAspect="1"/>
          </p:cNvPicPr>
          <p:nvPr/>
        </p:nvPicPr>
        <p:blipFill>
          <a:blip r:embed="rId2"/>
          <a:stretch>
            <a:fillRect/>
          </a:stretch>
        </p:blipFill>
        <p:spPr>
          <a:xfrm>
            <a:off x="1439183" y="2364110"/>
            <a:ext cx="8821381" cy="1562318"/>
          </a:xfrm>
          <a:prstGeom prst="rect">
            <a:avLst/>
          </a:prstGeom>
        </p:spPr>
      </p:pic>
      <p:pic>
        <p:nvPicPr>
          <p:cNvPr id="9" name="Picture 8">
            <a:extLst>
              <a:ext uri="{FF2B5EF4-FFF2-40B4-BE49-F238E27FC236}">
                <a16:creationId xmlns:a16="http://schemas.microsoft.com/office/drawing/2014/main" id="{41C10677-2AE3-4915-9DC9-C866C947A409}"/>
              </a:ext>
            </a:extLst>
          </p:cNvPr>
          <p:cNvPicPr>
            <a:picLocks noChangeAspect="1"/>
          </p:cNvPicPr>
          <p:nvPr/>
        </p:nvPicPr>
        <p:blipFill>
          <a:blip r:embed="rId3"/>
          <a:stretch>
            <a:fillRect/>
          </a:stretch>
        </p:blipFill>
        <p:spPr>
          <a:xfrm>
            <a:off x="3197855" y="3985673"/>
            <a:ext cx="5304035" cy="2393775"/>
          </a:xfrm>
          <a:prstGeom prst="rect">
            <a:avLst/>
          </a:prstGeom>
        </p:spPr>
      </p:pic>
    </p:spTree>
    <p:extLst>
      <p:ext uri="{BB962C8B-B14F-4D97-AF65-F5344CB8AC3E}">
        <p14:creationId xmlns:p14="http://schemas.microsoft.com/office/powerpoint/2010/main" val="69813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CD79-162B-4B7F-8BCE-5CBCB6698BB8}"/>
              </a:ext>
            </a:extLst>
          </p:cNvPr>
          <p:cNvSpPr>
            <a:spLocks noGrp="1"/>
          </p:cNvSpPr>
          <p:nvPr>
            <p:ph type="title"/>
          </p:nvPr>
        </p:nvSpPr>
        <p:spPr/>
        <p:txBody>
          <a:bodyPr/>
          <a:lstStyle/>
          <a:p>
            <a:r>
              <a:rPr lang="en-US" dirty="0"/>
              <a:t>Alerts</a:t>
            </a:r>
          </a:p>
        </p:txBody>
      </p:sp>
      <p:sp>
        <p:nvSpPr>
          <p:cNvPr id="3" name="Text Placeholder 2">
            <a:extLst>
              <a:ext uri="{FF2B5EF4-FFF2-40B4-BE49-F238E27FC236}">
                <a16:creationId xmlns:a16="http://schemas.microsoft.com/office/drawing/2014/main" id="{A586592E-72DE-49BE-9C68-AFD6B69FAC97}"/>
              </a:ext>
            </a:extLst>
          </p:cNvPr>
          <p:cNvSpPr>
            <a:spLocks noGrp="1"/>
          </p:cNvSpPr>
          <p:nvPr>
            <p:ph type="body" idx="1"/>
          </p:nvPr>
        </p:nvSpPr>
        <p:spPr/>
        <p:txBody>
          <a:bodyPr>
            <a:normAutofit fontScale="47500" lnSpcReduction="20000"/>
          </a:bodyPr>
          <a:lstStyle/>
          <a:p>
            <a:pPr algn="ctr"/>
            <a:r>
              <a:rPr lang="en-US" sz="4400" dirty="0"/>
              <a:t>Vendor alerts</a:t>
            </a:r>
          </a:p>
          <a:p>
            <a:endParaRPr lang="en-US" dirty="0"/>
          </a:p>
        </p:txBody>
      </p:sp>
      <p:pic>
        <p:nvPicPr>
          <p:cNvPr id="9" name="Content Placeholder 8">
            <a:extLst>
              <a:ext uri="{FF2B5EF4-FFF2-40B4-BE49-F238E27FC236}">
                <a16:creationId xmlns:a16="http://schemas.microsoft.com/office/drawing/2014/main" id="{E9A049DC-AEEC-4A72-BE16-D5A15C07676B}"/>
              </a:ext>
            </a:extLst>
          </p:cNvPr>
          <p:cNvPicPr>
            <a:picLocks noGrp="1" noChangeAspect="1"/>
          </p:cNvPicPr>
          <p:nvPr>
            <p:ph sz="half" idx="2"/>
          </p:nvPr>
        </p:nvPicPr>
        <p:blipFill>
          <a:blip r:embed="rId2"/>
          <a:stretch>
            <a:fillRect/>
          </a:stretch>
        </p:blipFill>
        <p:spPr>
          <a:xfrm>
            <a:off x="1490135" y="2836333"/>
            <a:ext cx="3302000" cy="3319463"/>
          </a:xfrm>
        </p:spPr>
      </p:pic>
      <p:sp>
        <p:nvSpPr>
          <p:cNvPr id="5" name="Text Placeholder 4">
            <a:extLst>
              <a:ext uri="{FF2B5EF4-FFF2-40B4-BE49-F238E27FC236}">
                <a16:creationId xmlns:a16="http://schemas.microsoft.com/office/drawing/2014/main" id="{7685F616-F265-4042-8EA8-B23BFF8DD244}"/>
              </a:ext>
            </a:extLst>
          </p:cNvPr>
          <p:cNvSpPr>
            <a:spLocks noGrp="1"/>
          </p:cNvSpPr>
          <p:nvPr>
            <p:ph type="body" sz="quarter" idx="3"/>
          </p:nvPr>
        </p:nvSpPr>
        <p:spPr/>
        <p:txBody>
          <a:bodyPr>
            <a:normAutofit fontScale="47500" lnSpcReduction="20000"/>
          </a:bodyPr>
          <a:lstStyle/>
          <a:p>
            <a:pPr algn="ctr"/>
            <a:endParaRPr lang="en-US" dirty="0"/>
          </a:p>
          <a:p>
            <a:pPr algn="ctr"/>
            <a:endParaRPr lang="en-US" dirty="0"/>
          </a:p>
          <a:p>
            <a:pPr algn="ctr"/>
            <a:r>
              <a:rPr lang="en-US" sz="4400" dirty="0"/>
              <a:t>FDA alerts/recalls</a:t>
            </a:r>
          </a:p>
          <a:p>
            <a:pPr algn="ctr"/>
            <a:endParaRPr lang="en-US" dirty="0"/>
          </a:p>
        </p:txBody>
      </p:sp>
      <p:pic>
        <p:nvPicPr>
          <p:cNvPr id="7" name="Content Placeholder 6">
            <a:extLst>
              <a:ext uri="{FF2B5EF4-FFF2-40B4-BE49-F238E27FC236}">
                <a16:creationId xmlns:a16="http://schemas.microsoft.com/office/drawing/2014/main" id="{5F62B479-1BE2-41F7-90CD-346B5D1A6EF1}"/>
              </a:ext>
            </a:extLst>
          </p:cNvPr>
          <p:cNvPicPr>
            <a:picLocks noGrp="1" noChangeAspect="1"/>
          </p:cNvPicPr>
          <p:nvPr>
            <p:ph sz="quarter" idx="4"/>
          </p:nvPr>
        </p:nvPicPr>
        <p:blipFill>
          <a:blip r:embed="rId3"/>
          <a:stretch>
            <a:fillRect/>
          </a:stretch>
        </p:blipFill>
        <p:spPr>
          <a:xfrm>
            <a:off x="6172200" y="3188714"/>
            <a:ext cx="5183188" cy="2317310"/>
          </a:xfrm>
          <a:prstGeom prst="rect">
            <a:avLst/>
          </a:prstGeom>
        </p:spPr>
      </p:pic>
    </p:spTree>
    <p:extLst>
      <p:ext uri="{BB962C8B-B14F-4D97-AF65-F5344CB8AC3E}">
        <p14:creationId xmlns:p14="http://schemas.microsoft.com/office/powerpoint/2010/main" val="236116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1AEA-90BB-4564-A00C-79FCCD2714FA}"/>
              </a:ext>
            </a:extLst>
          </p:cNvPr>
          <p:cNvSpPr>
            <a:spLocks noGrp="1"/>
          </p:cNvSpPr>
          <p:nvPr>
            <p:ph type="title"/>
          </p:nvPr>
        </p:nvSpPr>
        <p:spPr/>
        <p:txBody>
          <a:bodyPr/>
          <a:lstStyle/>
          <a:p>
            <a:r>
              <a:rPr lang="en-US" dirty="0"/>
              <a:t>MAUDE</a:t>
            </a:r>
          </a:p>
        </p:txBody>
      </p:sp>
      <p:sp>
        <p:nvSpPr>
          <p:cNvPr id="3" name="Content Placeholder 2">
            <a:extLst>
              <a:ext uri="{FF2B5EF4-FFF2-40B4-BE49-F238E27FC236}">
                <a16:creationId xmlns:a16="http://schemas.microsoft.com/office/drawing/2014/main" id="{8DEC6028-D9A9-4245-A7B9-68EAE55DB4CB}"/>
              </a:ext>
            </a:extLst>
          </p:cNvPr>
          <p:cNvSpPr>
            <a:spLocks noGrp="1"/>
          </p:cNvSpPr>
          <p:nvPr>
            <p:ph idx="1"/>
          </p:nvPr>
        </p:nvSpPr>
        <p:spPr/>
        <p:txBody>
          <a:bodyPr>
            <a:normAutofit/>
          </a:bodyPr>
          <a:lstStyle/>
          <a:p>
            <a:r>
              <a:rPr lang="en-US" dirty="0">
                <a:effectLst/>
              </a:rPr>
              <a:t>The MAUDE database houses medical device reports submitted to the FDA by mandatory reporters (manufacturers, importers and device user facilities) and voluntary reporters such as health care professionals, patients and consumers.</a:t>
            </a:r>
            <a:endParaRPr lang="en-US" dirty="0"/>
          </a:p>
          <a:p>
            <a:endParaRPr lang="en-US" dirty="0"/>
          </a:p>
          <a:p>
            <a:r>
              <a:rPr lang="en-US" dirty="0">
                <a:hlinkClick r:id="rId2"/>
              </a:rPr>
              <a:t>https://www.accessdata.fda.gov/scripts/cdrh/cfdocs/cfmaude/search.cfm</a:t>
            </a:r>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48F96F6-D05D-4D63-8088-42AA788DCC5B}"/>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9E7993C6-4196-4A1E-B4BC-2B157FC9E063}"/>
              </a:ext>
            </a:extLst>
          </p:cNvPr>
          <p:cNvSpPr>
            <a:spLocks noGrp="1"/>
          </p:cNvSpPr>
          <p:nvPr>
            <p:ph type="sldNum" sz="quarter" idx="11"/>
          </p:nvPr>
        </p:nvSpPr>
        <p:spPr/>
        <p:txBody>
          <a:bodyPr/>
          <a:lstStyle/>
          <a:p>
            <a:fld id="{EB0BC280-D692-4DE3-A04E-E3A1D535DF88}" type="slidenum">
              <a:rPr lang="en-US" smtClean="0"/>
              <a:pPr/>
              <a:t>24</a:t>
            </a:fld>
            <a:endParaRPr lang="en-US" dirty="0"/>
          </a:p>
        </p:txBody>
      </p:sp>
    </p:spTree>
    <p:extLst>
      <p:ext uri="{BB962C8B-B14F-4D97-AF65-F5344CB8AC3E}">
        <p14:creationId xmlns:p14="http://schemas.microsoft.com/office/powerpoint/2010/main" val="101550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D0D3-908A-2E0F-3993-5CFEF97D30C3}"/>
              </a:ext>
            </a:extLst>
          </p:cNvPr>
          <p:cNvSpPr>
            <a:spLocks noGrp="1"/>
          </p:cNvSpPr>
          <p:nvPr>
            <p:ph type="title"/>
          </p:nvPr>
        </p:nvSpPr>
        <p:spPr/>
        <p:txBody>
          <a:bodyPr/>
          <a:lstStyle/>
          <a:p>
            <a:r>
              <a:rPr lang="en-US" dirty="0"/>
              <a:t>HICPAC</a:t>
            </a:r>
          </a:p>
        </p:txBody>
      </p:sp>
      <p:sp>
        <p:nvSpPr>
          <p:cNvPr id="3" name="Content Placeholder 2">
            <a:extLst>
              <a:ext uri="{FF2B5EF4-FFF2-40B4-BE49-F238E27FC236}">
                <a16:creationId xmlns:a16="http://schemas.microsoft.com/office/drawing/2014/main" id="{12107D6C-4021-DFF2-106C-9671FEFF721A}"/>
              </a:ext>
            </a:extLst>
          </p:cNvPr>
          <p:cNvSpPr>
            <a:spLocks noGrp="1"/>
          </p:cNvSpPr>
          <p:nvPr>
            <p:ph idx="1"/>
          </p:nvPr>
        </p:nvSpPr>
        <p:spPr/>
        <p:txBody>
          <a:bodyPr>
            <a:normAutofit fontScale="85000" lnSpcReduction="20000"/>
          </a:bodyPr>
          <a:lstStyle/>
          <a:p>
            <a:r>
              <a:rPr lang="en-US" dirty="0"/>
              <a:t>CDC’s Healthcare Infection Control Practices Advisory Committee (HICPAC)</a:t>
            </a:r>
          </a:p>
          <a:p>
            <a:endParaRPr lang="en-US" dirty="0"/>
          </a:p>
          <a:p>
            <a:r>
              <a:rPr lang="en-US" dirty="0"/>
              <a:t>Healthcare facilities should have a reliable, high-quality system for endoscope reprocessing which minimizes infection risks. To achieve this goal, all reprocessing programs must have an infrastructure that supports training and competencies, quality measurement, and management. The following guidance is provided to assist healthcare facilities, including clinical and administrative staff, to achieve a reliable, high-quality reprocessing program. </a:t>
            </a:r>
          </a:p>
          <a:p>
            <a:endParaRPr lang="en-US" dirty="0"/>
          </a:p>
          <a:p>
            <a:r>
              <a:rPr lang="en-US" dirty="0">
                <a:hlinkClick r:id="rId2"/>
              </a:rPr>
              <a:t>https://www.cdc.gov/hicpac/media/pdfs/essential-elements-508.pdf</a:t>
            </a:r>
            <a:endParaRPr lang="en-US" dirty="0"/>
          </a:p>
          <a:p>
            <a:endParaRPr lang="en-US" dirty="0"/>
          </a:p>
        </p:txBody>
      </p:sp>
      <p:sp>
        <p:nvSpPr>
          <p:cNvPr id="4" name="Footer Placeholder 3">
            <a:extLst>
              <a:ext uri="{FF2B5EF4-FFF2-40B4-BE49-F238E27FC236}">
                <a16:creationId xmlns:a16="http://schemas.microsoft.com/office/drawing/2014/main" id="{9CF60503-C734-923D-EAEF-BADE9884FB4B}"/>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05988862-4459-16DC-7955-E98C2090E24C}"/>
              </a:ext>
            </a:extLst>
          </p:cNvPr>
          <p:cNvSpPr>
            <a:spLocks noGrp="1"/>
          </p:cNvSpPr>
          <p:nvPr>
            <p:ph type="sldNum" sz="quarter" idx="11"/>
          </p:nvPr>
        </p:nvSpPr>
        <p:spPr/>
        <p:txBody>
          <a:bodyPr/>
          <a:lstStyle/>
          <a:p>
            <a:fld id="{EB0BC280-D692-4DE3-A04E-E3A1D535DF88}" type="slidenum">
              <a:rPr lang="en-US" smtClean="0"/>
              <a:pPr/>
              <a:t>25</a:t>
            </a:fld>
            <a:endParaRPr lang="en-US" dirty="0"/>
          </a:p>
        </p:txBody>
      </p:sp>
    </p:spTree>
    <p:extLst>
      <p:ext uri="{BB962C8B-B14F-4D97-AF65-F5344CB8AC3E}">
        <p14:creationId xmlns:p14="http://schemas.microsoft.com/office/powerpoint/2010/main" val="388801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DE5E-D153-DF08-E138-2F1FEFD3D982}"/>
              </a:ext>
            </a:extLst>
          </p:cNvPr>
          <p:cNvSpPr>
            <a:spLocks noGrp="1"/>
          </p:cNvSpPr>
          <p:nvPr>
            <p:ph type="title"/>
          </p:nvPr>
        </p:nvSpPr>
        <p:spPr/>
        <p:txBody>
          <a:bodyPr/>
          <a:lstStyle/>
          <a:p>
            <a:r>
              <a:rPr lang="en-US" dirty="0"/>
              <a:t>Questions?</a:t>
            </a:r>
          </a:p>
        </p:txBody>
      </p:sp>
      <p:pic>
        <p:nvPicPr>
          <p:cNvPr id="7" name="Content Placeholder 6" descr="A colorful question mark on a black background&#10;&#10;AI-generated content may be incorrect.">
            <a:extLst>
              <a:ext uri="{FF2B5EF4-FFF2-40B4-BE49-F238E27FC236}">
                <a16:creationId xmlns:a16="http://schemas.microsoft.com/office/drawing/2014/main" id="{E4E4842F-C674-35E5-9714-10A71A50636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9309" y="1825625"/>
            <a:ext cx="2287170" cy="4014788"/>
          </a:xfrm>
        </p:spPr>
      </p:pic>
      <p:sp>
        <p:nvSpPr>
          <p:cNvPr id="4" name="Footer Placeholder 3">
            <a:extLst>
              <a:ext uri="{FF2B5EF4-FFF2-40B4-BE49-F238E27FC236}">
                <a16:creationId xmlns:a16="http://schemas.microsoft.com/office/drawing/2014/main" id="{E8E6A8F8-AB93-83E8-8E9C-184C586FDBFB}"/>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9BBAB267-9E43-0B8B-A06E-8E3FFEA8072B}"/>
              </a:ext>
            </a:extLst>
          </p:cNvPr>
          <p:cNvSpPr>
            <a:spLocks noGrp="1"/>
          </p:cNvSpPr>
          <p:nvPr>
            <p:ph type="sldNum" sz="quarter" idx="11"/>
          </p:nvPr>
        </p:nvSpPr>
        <p:spPr/>
        <p:txBody>
          <a:bodyPr/>
          <a:lstStyle/>
          <a:p>
            <a:fld id="{EB0BC280-D692-4DE3-A04E-E3A1D535DF88}" type="slidenum">
              <a:rPr lang="en-US" smtClean="0"/>
              <a:pPr/>
              <a:t>26</a:t>
            </a:fld>
            <a:endParaRPr lang="en-US" dirty="0"/>
          </a:p>
        </p:txBody>
      </p:sp>
    </p:spTree>
    <p:extLst>
      <p:ext uri="{BB962C8B-B14F-4D97-AF65-F5344CB8AC3E}">
        <p14:creationId xmlns:p14="http://schemas.microsoft.com/office/powerpoint/2010/main" val="804254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0C1E-AE07-5C2E-493D-EF2F543FD94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9EDA70A-FA1A-3F9B-6B75-6E06C1D50DD6}"/>
              </a:ext>
            </a:extLst>
          </p:cNvPr>
          <p:cNvSpPr>
            <a:spLocks noGrp="1"/>
          </p:cNvSpPr>
          <p:nvPr>
            <p:ph idx="1"/>
          </p:nvPr>
        </p:nvSpPr>
        <p:spPr/>
        <p:txBody>
          <a:bodyPr>
            <a:normAutofit fontScale="92500" lnSpcReduction="10000"/>
          </a:bodyPr>
          <a:lstStyle/>
          <a:p>
            <a:r>
              <a:rPr lang="en-US" dirty="0"/>
              <a:t>AAMI ST91: Reprocessing of Reusable Flexible and Semi-Rigid Endoscopes in Healthcare Facilities (2022)</a:t>
            </a:r>
          </a:p>
          <a:p>
            <a:endParaRPr lang="en-US" sz="2400" dirty="0"/>
          </a:p>
          <a:p>
            <a:r>
              <a:rPr lang="en-US" dirty="0"/>
              <a:t>SGNA: </a:t>
            </a:r>
            <a:r>
              <a:rPr lang="en-US" dirty="0">
                <a:effectLst/>
              </a:rPr>
              <a:t>Standards of Infection Prevention in Reprocessing Flexible Gastrointestinal Endoscopes (2023)</a:t>
            </a:r>
            <a:endParaRPr lang="en-US" dirty="0"/>
          </a:p>
          <a:p>
            <a:endParaRPr lang="en-US" dirty="0"/>
          </a:p>
          <a:p>
            <a:r>
              <a:rPr lang="en-US" dirty="0"/>
              <a:t>AORN: </a:t>
            </a:r>
            <a:r>
              <a:rPr lang="en-US" dirty="0">
                <a:effectLst/>
              </a:rPr>
              <a:t>Guidelines for Perioperative Practice (2025)</a:t>
            </a:r>
          </a:p>
          <a:p>
            <a:pPr marL="0" indent="0">
              <a:buNone/>
            </a:pPr>
            <a:endParaRPr lang="en-US" dirty="0"/>
          </a:p>
          <a:p>
            <a:r>
              <a:rPr lang="en-US" dirty="0"/>
              <a:t>The Joint Commission: </a:t>
            </a:r>
            <a:r>
              <a:rPr lang="en-US" dirty="0">
                <a:effectLst/>
              </a:rPr>
              <a:t>The Joint Commission Guide to Reprocessing Reusable Medical Devices (2023)</a:t>
            </a:r>
          </a:p>
          <a:p>
            <a:endParaRPr lang="en-US" dirty="0"/>
          </a:p>
        </p:txBody>
      </p:sp>
      <p:sp>
        <p:nvSpPr>
          <p:cNvPr id="4" name="Footer Placeholder 3">
            <a:extLst>
              <a:ext uri="{FF2B5EF4-FFF2-40B4-BE49-F238E27FC236}">
                <a16:creationId xmlns:a16="http://schemas.microsoft.com/office/drawing/2014/main" id="{6DD1BC85-5BFA-BFD8-8058-F1DF2D385ADF}"/>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8C85DE4A-2D48-A6C1-0F8A-86DF653973D4}"/>
              </a:ext>
            </a:extLst>
          </p:cNvPr>
          <p:cNvSpPr>
            <a:spLocks noGrp="1"/>
          </p:cNvSpPr>
          <p:nvPr>
            <p:ph type="sldNum" sz="quarter" idx="11"/>
          </p:nvPr>
        </p:nvSpPr>
        <p:spPr/>
        <p:txBody>
          <a:bodyPr/>
          <a:lstStyle/>
          <a:p>
            <a:fld id="{EB0BC280-D692-4DE3-A04E-E3A1D535DF88}" type="slidenum">
              <a:rPr lang="en-US" smtClean="0"/>
              <a:pPr/>
              <a:t>27</a:t>
            </a:fld>
            <a:endParaRPr lang="en-US" dirty="0"/>
          </a:p>
        </p:txBody>
      </p:sp>
    </p:spTree>
    <p:extLst>
      <p:ext uri="{BB962C8B-B14F-4D97-AF65-F5344CB8AC3E}">
        <p14:creationId xmlns:p14="http://schemas.microsoft.com/office/powerpoint/2010/main" val="406121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173C4-A91D-C7AF-7E17-805194D41F1A}"/>
              </a:ext>
            </a:extLst>
          </p:cNvPr>
          <p:cNvPicPr>
            <a:picLocks noChangeAspect="1"/>
          </p:cNvPicPr>
          <p:nvPr/>
        </p:nvPicPr>
        <p:blipFill>
          <a:blip r:embed="rId2"/>
          <a:stretch>
            <a:fillRect/>
          </a:stretch>
        </p:blipFill>
        <p:spPr>
          <a:xfrm>
            <a:off x="1564666" y="2337103"/>
            <a:ext cx="5435224" cy="3302820"/>
          </a:xfrm>
          <a:prstGeom prst="rect">
            <a:avLst/>
          </a:prstGeom>
        </p:spPr>
      </p:pic>
    </p:spTree>
    <p:extLst>
      <p:ext uri="{BB962C8B-B14F-4D97-AF65-F5344CB8AC3E}">
        <p14:creationId xmlns:p14="http://schemas.microsoft.com/office/powerpoint/2010/main" val="333882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AA61-58F0-4BF2-6F9E-A17178795439}"/>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832672E4-4559-9193-EDF6-DF0D75EA8CE5}"/>
              </a:ext>
            </a:extLst>
          </p:cNvPr>
          <p:cNvSpPr>
            <a:spLocks noGrp="1"/>
          </p:cNvSpPr>
          <p:nvPr>
            <p:ph idx="1"/>
          </p:nvPr>
        </p:nvSpPr>
        <p:spPr/>
        <p:txBody>
          <a:bodyPr/>
          <a:lstStyle/>
          <a:p>
            <a:endParaRPr lang="en-US" dirty="0"/>
          </a:p>
          <a:p>
            <a:endParaRPr lang="en-US" dirty="0"/>
          </a:p>
          <a:p>
            <a:r>
              <a:rPr lang="en-US" dirty="0"/>
              <a:t>I </a:t>
            </a:r>
            <a:r>
              <a:rPr lang="en-US"/>
              <a:t>have no disclosures</a:t>
            </a:r>
            <a:endParaRPr lang="en-US" dirty="0"/>
          </a:p>
        </p:txBody>
      </p:sp>
      <p:sp>
        <p:nvSpPr>
          <p:cNvPr id="4" name="Footer Placeholder 3">
            <a:extLst>
              <a:ext uri="{FF2B5EF4-FFF2-40B4-BE49-F238E27FC236}">
                <a16:creationId xmlns:a16="http://schemas.microsoft.com/office/drawing/2014/main" id="{A2584844-438B-E86C-20BD-8FFB125E5C61}"/>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4A77DCF1-CD04-6DE1-1850-47BF3BC99C76}"/>
              </a:ext>
            </a:extLst>
          </p:cNvPr>
          <p:cNvSpPr>
            <a:spLocks noGrp="1"/>
          </p:cNvSpPr>
          <p:nvPr>
            <p:ph type="sldNum" sz="quarter" idx="11"/>
          </p:nvPr>
        </p:nvSpPr>
        <p:spPr/>
        <p:txBody>
          <a:bodyPr/>
          <a:lstStyle/>
          <a:p>
            <a:fld id="{EB0BC280-D692-4DE3-A04E-E3A1D535DF88}" type="slidenum">
              <a:rPr lang="en-US" smtClean="0"/>
              <a:pPr/>
              <a:t>3</a:t>
            </a:fld>
            <a:endParaRPr lang="en-US" dirty="0"/>
          </a:p>
        </p:txBody>
      </p:sp>
    </p:spTree>
    <p:extLst>
      <p:ext uri="{BB962C8B-B14F-4D97-AF65-F5344CB8AC3E}">
        <p14:creationId xmlns:p14="http://schemas.microsoft.com/office/powerpoint/2010/main" val="36043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678C5BDD-908F-A1AA-EFCD-EBDF04077633}"/>
              </a:ext>
            </a:extLst>
          </p:cNvPr>
          <p:cNvSpPr>
            <a:spLocks noGrp="1"/>
          </p:cNvSpPr>
          <p:nvPr>
            <p:ph type="title"/>
          </p:nvPr>
        </p:nvSpPr>
        <p:spPr/>
        <p:txBody>
          <a:bodyPr/>
          <a:lstStyle/>
          <a:p>
            <a:r>
              <a:rPr lang="en-US" dirty="0"/>
              <a:t>Objectives</a:t>
            </a:r>
          </a:p>
        </p:txBody>
      </p:sp>
      <p:sp>
        <p:nvSpPr>
          <p:cNvPr id="24" name="Content Placeholder 23">
            <a:extLst>
              <a:ext uri="{FF2B5EF4-FFF2-40B4-BE49-F238E27FC236}">
                <a16:creationId xmlns:a16="http://schemas.microsoft.com/office/drawing/2014/main" id="{739781AC-7885-6583-CCF4-D4889E132EA0}"/>
              </a:ext>
            </a:extLst>
          </p:cNvPr>
          <p:cNvSpPr>
            <a:spLocks noGrp="1"/>
          </p:cNvSpPr>
          <p:nvPr>
            <p:ph idx="1"/>
          </p:nvPr>
        </p:nvSpPr>
        <p:spPr/>
        <p:txBody>
          <a:bodyPr>
            <a:normAutofit lnSpcReduction="10000"/>
          </a:bodyPr>
          <a:lstStyle/>
          <a:p>
            <a:r>
              <a:rPr lang="en-US" dirty="0"/>
              <a:t>Review of guidance for endoscope reprocessing from  regulatory and professional societies</a:t>
            </a:r>
          </a:p>
          <a:p>
            <a:pPr lvl="1"/>
            <a:r>
              <a:rPr lang="en-US" dirty="0"/>
              <a:t>Association for the Advancement of Medical Instrumentation (AAMI)</a:t>
            </a:r>
          </a:p>
          <a:p>
            <a:pPr lvl="1"/>
            <a:r>
              <a:rPr lang="en-US" dirty="0"/>
              <a:t>Society of Gastroenterology Nurses and Associates (SGNA)</a:t>
            </a:r>
          </a:p>
          <a:p>
            <a:pPr lvl="1"/>
            <a:r>
              <a:rPr lang="en-US" dirty="0"/>
              <a:t> Association of perioperative Registered Nurses (AORN)</a:t>
            </a:r>
          </a:p>
          <a:p>
            <a:pPr lvl="1"/>
            <a:r>
              <a:rPr lang="en-US" dirty="0"/>
              <a:t>The Joint Commission (TJC)</a:t>
            </a:r>
          </a:p>
          <a:p>
            <a:endParaRPr lang="en-US" dirty="0"/>
          </a:p>
          <a:p>
            <a:r>
              <a:rPr lang="en-US" dirty="0"/>
              <a:t>Review of source for infection prevention and control in endoscope reprocessing</a:t>
            </a:r>
          </a:p>
          <a:p>
            <a:pPr lvl="1"/>
            <a:endParaRPr lang="en-US" dirty="0"/>
          </a:p>
          <a:p>
            <a:endParaRPr lang="en-US" dirty="0"/>
          </a:p>
        </p:txBody>
      </p:sp>
      <p:sp>
        <p:nvSpPr>
          <p:cNvPr id="2" name="Footer Placeholder 1">
            <a:extLst>
              <a:ext uri="{FF2B5EF4-FFF2-40B4-BE49-F238E27FC236}">
                <a16:creationId xmlns:a16="http://schemas.microsoft.com/office/drawing/2014/main" id="{38E4AD9F-D406-4D0D-2542-781684EB3C04}"/>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3" name="Slide Number Placeholder 2">
            <a:extLst>
              <a:ext uri="{FF2B5EF4-FFF2-40B4-BE49-F238E27FC236}">
                <a16:creationId xmlns:a16="http://schemas.microsoft.com/office/drawing/2014/main" id="{07D6BE7E-560C-FA0A-F0FD-D61AB30FDD47}"/>
              </a:ext>
            </a:extLst>
          </p:cNvPr>
          <p:cNvSpPr>
            <a:spLocks noGrp="1"/>
          </p:cNvSpPr>
          <p:nvPr>
            <p:ph type="sldNum" sz="quarter" idx="11"/>
          </p:nvPr>
        </p:nvSpPr>
        <p:spPr/>
        <p:txBody>
          <a:bodyPr/>
          <a:lstStyle/>
          <a:p>
            <a:fld id="{EB0BC280-D692-4DE3-A04E-E3A1D535DF88}" type="slidenum">
              <a:rPr lang="en-US" smtClean="0"/>
              <a:pPr/>
              <a:t>4</a:t>
            </a:fld>
            <a:endParaRPr lang="en-US" dirty="0"/>
          </a:p>
        </p:txBody>
      </p:sp>
    </p:spTree>
    <p:extLst>
      <p:ext uri="{BB962C8B-B14F-4D97-AF65-F5344CB8AC3E}">
        <p14:creationId xmlns:p14="http://schemas.microsoft.com/office/powerpoint/2010/main" val="36503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6D2-4209-41FF-86C4-72979BCFF1E6}"/>
              </a:ext>
            </a:extLst>
          </p:cNvPr>
          <p:cNvSpPr>
            <a:spLocks noGrp="1"/>
          </p:cNvSpPr>
          <p:nvPr>
            <p:ph type="title"/>
          </p:nvPr>
        </p:nvSpPr>
        <p:spPr/>
        <p:txBody>
          <a:bodyPr/>
          <a:lstStyle/>
          <a:p>
            <a:r>
              <a:rPr lang="en-US" dirty="0"/>
              <a:t>Regulatory and Professional Societies</a:t>
            </a:r>
          </a:p>
        </p:txBody>
      </p:sp>
      <p:sp>
        <p:nvSpPr>
          <p:cNvPr id="4" name="Footer Placeholder 3">
            <a:extLst>
              <a:ext uri="{FF2B5EF4-FFF2-40B4-BE49-F238E27FC236}">
                <a16:creationId xmlns:a16="http://schemas.microsoft.com/office/drawing/2014/main" id="{8902585A-C14E-4BDB-8393-44471EF107C5}"/>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1CECC999-D559-4675-B7E0-E18745F10588}"/>
              </a:ext>
            </a:extLst>
          </p:cNvPr>
          <p:cNvSpPr>
            <a:spLocks noGrp="1"/>
          </p:cNvSpPr>
          <p:nvPr>
            <p:ph type="sldNum" sz="quarter" idx="11"/>
          </p:nvPr>
        </p:nvSpPr>
        <p:spPr/>
        <p:txBody>
          <a:bodyPr/>
          <a:lstStyle/>
          <a:p>
            <a:fld id="{EB0BC280-D692-4DE3-A04E-E3A1D535DF88}" type="slidenum">
              <a:rPr lang="en-US" smtClean="0"/>
              <a:pPr/>
              <a:t>5</a:t>
            </a:fld>
            <a:endParaRPr lang="en-US" dirty="0"/>
          </a:p>
        </p:txBody>
      </p:sp>
      <p:pic>
        <p:nvPicPr>
          <p:cNvPr id="9" name="Content Placeholder 8">
            <a:extLst>
              <a:ext uri="{FF2B5EF4-FFF2-40B4-BE49-F238E27FC236}">
                <a16:creationId xmlns:a16="http://schemas.microsoft.com/office/drawing/2014/main" id="{2C862938-5E2F-67E6-8F97-EA59FBBBC8F0}"/>
              </a:ext>
            </a:extLst>
          </p:cNvPr>
          <p:cNvPicPr>
            <a:picLocks noGrp="1" noChangeAspect="1"/>
          </p:cNvPicPr>
          <p:nvPr>
            <p:ph idx="1"/>
          </p:nvPr>
        </p:nvPicPr>
        <p:blipFill>
          <a:blip r:embed="rId2"/>
          <a:stretch>
            <a:fillRect/>
          </a:stretch>
        </p:blipFill>
        <p:spPr bwMode="auto">
          <a:xfrm>
            <a:off x="479461" y="1821662"/>
            <a:ext cx="2847063" cy="1247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438D943-296E-808C-0812-8B9438ACB3B7}"/>
              </a:ext>
            </a:extLst>
          </p:cNvPr>
          <p:cNvPicPr>
            <a:picLocks noChangeAspect="1"/>
          </p:cNvPicPr>
          <p:nvPr/>
        </p:nvPicPr>
        <p:blipFill>
          <a:blip r:embed="rId3"/>
          <a:stretch>
            <a:fillRect/>
          </a:stretch>
        </p:blipFill>
        <p:spPr>
          <a:xfrm>
            <a:off x="3720662" y="1845340"/>
            <a:ext cx="2991661" cy="1118578"/>
          </a:xfrm>
          <a:prstGeom prst="rect">
            <a:avLst/>
          </a:prstGeom>
        </p:spPr>
      </p:pic>
      <p:pic>
        <p:nvPicPr>
          <p:cNvPr id="13" name="Picture 12">
            <a:extLst>
              <a:ext uri="{FF2B5EF4-FFF2-40B4-BE49-F238E27FC236}">
                <a16:creationId xmlns:a16="http://schemas.microsoft.com/office/drawing/2014/main" id="{A4B7C8BE-8701-43FB-95D7-DC96E06B0E9C}"/>
              </a:ext>
            </a:extLst>
          </p:cNvPr>
          <p:cNvPicPr>
            <a:picLocks noChangeAspect="1"/>
          </p:cNvPicPr>
          <p:nvPr/>
        </p:nvPicPr>
        <p:blipFill>
          <a:blip r:embed="rId4"/>
          <a:stretch>
            <a:fillRect/>
          </a:stretch>
        </p:blipFill>
        <p:spPr>
          <a:xfrm>
            <a:off x="318918" y="3583456"/>
            <a:ext cx="3480571" cy="1210634"/>
          </a:xfrm>
          <a:prstGeom prst="rect">
            <a:avLst/>
          </a:prstGeom>
        </p:spPr>
      </p:pic>
      <p:pic>
        <p:nvPicPr>
          <p:cNvPr id="15" name="Picture 14">
            <a:extLst>
              <a:ext uri="{FF2B5EF4-FFF2-40B4-BE49-F238E27FC236}">
                <a16:creationId xmlns:a16="http://schemas.microsoft.com/office/drawing/2014/main" id="{FF535E25-16FE-6DE6-781D-0405540D060B}"/>
              </a:ext>
            </a:extLst>
          </p:cNvPr>
          <p:cNvPicPr>
            <a:picLocks noChangeAspect="1"/>
          </p:cNvPicPr>
          <p:nvPr/>
        </p:nvPicPr>
        <p:blipFill>
          <a:blip r:embed="rId5"/>
          <a:stretch>
            <a:fillRect/>
          </a:stretch>
        </p:blipFill>
        <p:spPr>
          <a:xfrm>
            <a:off x="4443914" y="3538879"/>
            <a:ext cx="3484001" cy="1206542"/>
          </a:xfrm>
          <a:prstGeom prst="rect">
            <a:avLst/>
          </a:prstGeom>
        </p:spPr>
      </p:pic>
      <p:pic>
        <p:nvPicPr>
          <p:cNvPr id="17" name="Picture 16">
            <a:extLst>
              <a:ext uri="{FF2B5EF4-FFF2-40B4-BE49-F238E27FC236}">
                <a16:creationId xmlns:a16="http://schemas.microsoft.com/office/drawing/2014/main" id="{5DF266AF-22BB-B903-B816-9FEDD9624365}"/>
              </a:ext>
            </a:extLst>
          </p:cNvPr>
          <p:cNvPicPr>
            <a:picLocks noChangeAspect="1"/>
          </p:cNvPicPr>
          <p:nvPr/>
        </p:nvPicPr>
        <p:blipFill>
          <a:blip r:embed="rId6"/>
          <a:stretch>
            <a:fillRect/>
          </a:stretch>
        </p:blipFill>
        <p:spPr>
          <a:xfrm>
            <a:off x="1487721" y="5103704"/>
            <a:ext cx="4486901" cy="781159"/>
          </a:xfrm>
          <a:prstGeom prst="rect">
            <a:avLst/>
          </a:prstGeom>
        </p:spPr>
      </p:pic>
      <p:pic>
        <p:nvPicPr>
          <p:cNvPr id="19" name="Picture 18">
            <a:extLst>
              <a:ext uri="{FF2B5EF4-FFF2-40B4-BE49-F238E27FC236}">
                <a16:creationId xmlns:a16="http://schemas.microsoft.com/office/drawing/2014/main" id="{659B50A9-0984-2880-3F25-3C3B1B3E7AE6}"/>
              </a:ext>
            </a:extLst>
          </p:cNvPr>
          <p:cNvPicPr>
            <a:picLocks noChangeAspect="1"/>
          </p:cNvPicPr>
          <p:nvPr/>
        </p:nvPicPr>
        <p:blipFill>
          <a:blip r:embed="rId7"/>
          <a:stretch>
            <a:fillRect/>
          </a:stretch>
        </p:blipFill>
        <p:spPr>
          <a:xfrm>
            <a:off x="7209328" y="5051309"/>
            <a:ext cx="3953427" cy="885949"/>
          </a:xfrm>
          <a:prstGeom prst="rect">
            <a:avLst/>
          </a:prstGeom>
        </p:spPr>
      </p:pic>
      <p:pic>
        <p:nvPicPr>
          <p:cNvPr id="21" name="Picture 20">
            <a:extLst>
              <a:ext uri="{FF2B5EF4-FFF2-40B4-BE49-F238E27FC236}">
                <a16:creationId xmlns:a16="http://schemas.microsoft.com/office/drawing/2014/main" id="{C33F63CD-4067-3B2F-9D78-BD3A60503D11}"/>
              </a:ext>
            </a:extLst>
          </p:cNvPr>
          <p:cNvPicPr>
            <a:picLocks noChangeAspect="1"/>
          </p:cNvPicPr>
          <p:nvPr/>
        </p:nvPicPr>
        <p:blipFill>
          <a:blip r:embed="rId8"/>
          <a:stretch>
            <a:fillRect/>
          </a:stretch>
        </p:blipFill>
        <p:spPr>
          <a:xfrm>
            <a:off x="7178803" y="1761869"/>
            <a:ext cx="2564288" cy="1258832"/>
          </a:xfrm>
          <a:prstGeom prst="rect">
            <a:avLst/>
          </a:prstGeom>
        </p:spPr>
      </p:pic>
      <p:pic>
        <p:nvPicPr>
          <p:cNvPr id="23" name="Picture 22">
            <a:extLst>
              <a:ext uri="{FF2B5EF4-FFF2-40B4-BE49-F238E27FC236}">
                <a16:creationId xmlns:a16="http://schemas.microsoft.com/office/drawing/2014/main" id="{EA54E1B6-7587-73F1-2BF8-3ACCFAD11719}"/>
              </a:ext>
            </a:extLst>
          </p:cNvPr>
          <p:cNvPicPr>
            <a:picLocks noChangeAspect="1"/>
          </p:cNvPicPr>
          <p:nvPr/>
        </p:nvPicPr>
        <p:blipFill>
          <a:blip r:embed="rId9"/>
          <a:stretch>
            <a:fillRect/>
          </a:stretch>
        </p:blipFill>
        <p:spPr>
          <a:xfrm>
            <a:off x="9869535" y="866336"/>
            <a:ext cx="2033431" cy="1566612"/>
          </a:xfrm>
          <a:prstGeom prst="rect">
            <a:avLst/>
          </a:prstGeom>
        </p:spPr>
      </p:pic>
      <p:pic>
        <p:nvPicPr>
          <p:cNvPr id="25" name="Picture 24">
            <a:extLst>
              <a:ext uri="{FF2B5EF4-FFF2-40B4-BE49-F238E27FC236}">
                <a16:creationId xmlns:a16="http://schemas.microsoft.com/office/drawing/2014/main" id="{9ADA736E-3B18-E4C4-F8FE-6A1C55BED7AD}"/>
              </a:ext>
            </a:extLst>
          </p:cNvPr>
          <p:cNvPicPr>
            <a:picLocks noChangeAspect="1"/>
          </p:cNvPicPr>
          <p:nvPr/>
        </p:nvPicPr>
        <p:blipFill>
          <a:blip r:embed="rId10"/>
          <a:stretch>
            <a:fillRect/>
          </a:stretch>
        </p:blipFill>
        <p:spPr>
          <a:xfrm>
            <a:off x="8391669" y="3548016"/>
            <a:ext cx="3558593" cy="1087047"/>
          </a:xfrm>
          <a:prstGeom prst="rect">
            <a:avLst/>
          </a:prstGeom>
        </p:spPr>
      </p:pic>
    </p:spTree>
    <p:extLst>
      <p:ext uri="{BB962C8B-B14F-4D97-AF65-F5344CB8AC3E}">
        <p14:creationId xmlns:p14="http://schemas.microsoft.com/office/powerpoint/2010/main" val="14869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AAD8-793E-474E-B044-F51DEBB94E7D}"/>
              </a:ext>
            </a:extLst>
          </p:cNvPr>
          <p:cNvSpPr>
            <a:spLocks noGrp="1"/>
          </p:cNvSpPr>
          <p:nvPr>
            <p:ph type="title"/>
          </p:nvPr>
        </p:nvSpPr>
        <p:spPr/>
        <p:txBody>
          <a:bodyPr/>
          <a:lstStyle/>
          <a:p>
            <a:r>
              <a:rPr lang="en-US" dirty="0"/>
              <a:t>Manufacturer’s Instructions for Use (IFU)</a:t>
            </a:r>
          </a:p>
        </p:txBody>
      </p:sp>
      <p:graphicFrame>
        <p:nvGraphicFramePr>
          <p:cNvPr id="6" name="Table 6">
            <a:extLst>
              <a:ext uri="{FF2B5EF4-FFF2-40B4-BE49-F238E27FC236}">
                <a16:creationId xmlns:a16="http://schemas.microsoft.com/office/drawing/2014/main" id="{8CFF6725-9A2B-4A5A-9A81-97FB31889B58}"/>
              </a:ext>
            </a:extLst>
          </p:cNvPr>
          <p:cNvGraphicFramePr>
            <a:graphicFrameLocks noGrp="1"/>
          </p:cNvGraphicFramePr>
          <p:nvPr>
            <p:ph idx="1"/>
            <p:extLst>
              <p:ext uri="{D42A27DB-BD31-4B8C-83A1-F6EECF244321}">
                <p14:modId xmlns:p14="http://schemas.microsoft.com/office/powerpoint/2010/main" val="2191761105"/>
              </p:ext>
            </p:extLst>
          </p:nvPr>
        </p:nvGraphicFramePr>
        <p:xfrm>
          <a:off x="508000" y="1857784"/>
          <a:ext cx="10688144" cy="3566182"/>
        </p:xfrm>
        <a:graphic>
          <a:graphicData uri="http://schemas.openxmlformats.org/drawingml/2006/table">
            <a:tbl>
              <a:tblPr firstRow="1" bandRow="1">
                <a:tableStyleId>{5C22544A-7EE6-4342-B048-85BDC9FD1C3A}</a:tableStyleId>
              </a:tblPr>
              <a:tblGrid>
                <a:gridCol w="2672036">
                  <a:extLst>
                    <a:ext uri="{9D8B030D-6E8A-4147-A177-3AD203B41FA5}">
                      <a16:colId xmlns:a16="http://schemas.microsoft.com/office/drawing/2014/main" val="2359929525"/>
                    </a:ext>
                  </a:extLst>
                </a:gridCol>
                <a:gridCol w="2672036">
                  <a:extLst>
                    <a:ext uri="{9D8B030D-6E8A-4147-A177-3AD203B41FA5}">
                      <a16:colId xmlns:a16="http://schemas.microsoft.com/office/drawing/2014/main" val="3305065441"/>
                    </a:ext>
                  </a:extLst>
                </a:gridCol>
                <a:gridCol w="2672036">
                  <a:extLst>
                    <a:ext uri="{9D8B030D-6E8A-4147-A177-3AD203B41FA5}">
                      <a16:colId xmlns:a16="http://schemas.microsoft.com/office/drawing/2014/main" val="957545978"/>
                    </a:ext>
                  </a:extLst>
                </a:gridCol>
                <a:gridCol w="2672036">
                  <a:extLst>
                    <a:ext uri="{9D8B030D-6E8A-4147-A177-3AD203B41FA5}">
                      <a16:colId xmlns:a16="http://schemas.microsoft.com/office/drawing/2014/main" val="1177506304"/>
                    </a:ext>
                  </a:extLst>
                </a:gridCol>
              </a:tblGrid>
              <a:tr h="497765">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2373218252"/>
                  </a:ext>
                </a:extLst>
              </a:tr>
              <a:tr h="3068417">
                <a:tc>
                  <a:txBody>
                    <a:bodyPr/>
                    <a:lstStyle/>
                    <a:p>
                      <a:pPr marL="285750" indent="-285750">
                        <a:buFont typeface="Arial" panose="020B0604020202020204" pitchFamily="34" charset="0"/>
                        <a:buChar char="•"/>
                      </a:pPr>
                      <a:r>
                        <a:rPr lang="en-US" sz="1400" dirty="0"/>
                        <a:t>Stresses strict adherence to manufacturer’s IFUs for all steps</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Because the directive to follow the manufacturer’s validated instructions for use and reprocessing of endoscopes remains unchanged, it is necessary to stay vigilant with proper decontamination, cleaning and disinfection/sterilization, drying, and storage </a:t>
                      </a:r>
                      <a:endParaRPr lang="en-US" sz="1400" dirty="0"/>
                    </a:p>
                  </a:txBody>
                  <a:tcPr/>
                </a:tc>
                <a:tc>
                  <a:txBody>
                    <a:bodyPr/>
                    <a:lstStyle/>
                    <a:p>
                      <a:pPr marL="285750" indent="-285750">
                        <a:buFont typeface="Arial" panose="020B0604020202020204" pitchFamily="34" charset="0"/>
                        <a:buChar char="•"/>
                      </a:pPr>
                      <a:r>
                        <a:rPr lang="en-US" sz="1400" dirty="0"/>
                        <a:t>Policies and procedures should reflect the manufacturer’s IFU and any variations in practice setting times, as they address the unique design features of specific instruments</a:t>
                      </a:r>
                    </a:p>
                  </a:txBody>
                  <a:tcPr/>
                </a:tc>
                <a:tc>
                  <a:txBody>
                    <a:bodyPr/>
                    <a:lstStyle/>
                    <a:p>
                      <a:r>
                        <a:rPr lang="en-US" sz="1400" dirty="0"/>
                        <a:t>The device manufacturer’s reprocessing instructions MUST be followed because only the manufacturer know the materials and components </a:t>
                      </a:r>
                    </a:p>
                  </a:txBody>
                  <a:tcPr/>
                </a:tc>
                <a:extLst>
                  <a:ext uri="{0D108BD9-81ED-4DB2-BD59-A6C34878D82A}">
                    <a16:rowId xmlns:a16="http://schemas.microsoft.com/office/drawing/2014/main" val="3112729405"/>
                  </a:ext>
                </a:extLst>
              </a:tr>
            </a:tbl>
          </a:graphicData>
        </a:graphic>
      </p:graphicFrame>
      <p:sp>
        <p:nvSpPr>
          <p:cNvPr id="4" name="Footer Placeholder 3">
            <a:extLst>
              <a:ext uri="{FF2B5EF4-FFF2-40B4-BE49-F238E27FC236}">
                <a16:creationId xmlns:a16="http://schemas.microsoft.com/office/drawing/2014/main" id="{DC44AE76-0F93-443A-AAD8-C0BD850C6071}"/>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FF7A8CD5-33B3-4AA9-BB45-20C3F53E133C}"/>
              </a:ext>
            </a:extLst>
          </p:cNvPr>
          <p:cNvSpPr>
            <a:spLocks noGrp="1"/>
          </p:cNvSpPr>
          <p:nvPr>
            <p:ph type="sldNum" sz="quarter" idx="11"/>
          </p:nvPr>
        </p:nvSpPr>
        <p:spPr/>
        <p:txBody>
          <a:bodyPr/>
          <a:lstStyle/>
          <a:p>
            <a:fld id="{EB0BC280-D692-4DE3-A04E-E3A1D535DF88}" type="slidenum">
              <a:rPr lang="en-US" smtClean="0"/>
              <a:pPr/>
              <a:t>6</a:t>
            </a:fld>
            <a:endParaRPr lang="en-US" dirty="0"/>
          </a:p>
        </p:txBody>
      </p:sp>
    </p:spTree>
    <p:extLst>
      <p:ext uri="{BB962C8B-B14F-4D97-AF65-F5344CB8AC3E}">
        <p14:creationId xmlns:p14="http://schemas.microsoft.com/office/powerpoint/2010/main" val="244154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BDA3-8F95-4C41-A403-CAB5844DB845}"/>
              </a:ext>
            </a:extLst>
          </p:cNvPr>
          <p:cNvSpPr>
            <a:spLocks noGrp="1"/>
          </p:cNvSpPr>
          <p:nvPr>
            <p:ph type="title"/>
          </p:nvPr>
        </p:nvSpPr>
        <p:spPr/>
        <p:txBody>
          <a:bodyPr/>
          <a:lstStyle/>
          <a:p>
            <a:r>
              <a:rPr lang="en-US" dirty="0"/>
              <a:t>oneSource</a:t>
            </a:r>
          </a:p>
        </p:txBody>
      </p:sp>
      <p:pic>
        <p:nvPicPr>
          <p:cNvPr id="7" name="Content Placeholder 6">
            <a:extLst>
              <a:ext uri="{FF2B5EF4-FFF2-40B4-BE49-F238E27FC236}">
                <a16:creationId xmlns:a16="http://schemas.microsoft.com/office/drawing/2014/main" id="{5AC3B283-9431-4971-AF75-5FC5367AB564}"/>
              </a:ext>
            </a:extLst>
          </p:cNvPr>
          <p:cNvPicPr>
            <a:picLocks noGrp="1" noChangeAspect="1"/>
          </p:cNvPicPr>
          <p:nvPr>
            <p:ph idx="1"/>
          </p:nvPr>
        </p:nvPicPr>
        <p:blipFill>
          <a:blip r:embed="rId2"/>
          <a:stretch>
            <a:fillRect/>
          </a:stretch>
        </p:blipFill>
        <p:spPr>
          <a:xfrm>
            <a:off x="1758320" y="2053962"/>
            <a:ext cx="8311484" cy="3939114"/>
          </a:xfrm>
        </p:spPr>
      </p:pic>
      <p:sp>
        <p:nvSpPr>
          <p:cNvPr id="4" name="Footer Placeholder 3">
            <a:extLst>
              <a:ext uri="{FF2B5EF4-FFF2-40B4-BE49-F238E27FC236}">
                <a16:creationId xmlns:a16="http://schemas.microsoft.com/office/drawing/2014/main" id="{F72F5406-36F3-4CF4-A4B2-0D0FE47BDFD9}"/>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F56ED03F-D158-4E3A-A6EC-917CFF93B110}"/>
              </a:ext>
            </a:extLst>
          </p:cNvPr>
          <p:cNvSpPr>
            <a:spLocks noGrp="1"/>
          </p:cNvSpPr>
          <p:nvPr>
            <p:ph type="sldNum" sz="quarter" idx="11"/>
          </p:nvPr>
        </p:nvSpPr>
        <p:spPr/>
        <p:txBody>
          <a:bodyPr/>
          <a:lstStyle/>
          <a:p>
            <a:fld id="{EB0BC280-D692-4DE3-A04E-E3A1D535DF88}" type="slidenum">
              <a:rPr lang="en-US" smtClean="0"/>
              <a:pPr/>
              <a:t>7</a:t>
            </a:fld>
            <a:endParaRPr lang="en-US" dirty="0"/>
          </a:p>
        </p:txBody>
      </p:sp>
      <p:pic>
        <p:nvPicPr>
          <p:cNvPr id="9" name="Picture 8">
            <a:extLst>
              <a:ext uri="{FF2B5EF4-FFF2-40B4-BE49-F238E27FC236}">
                <a16:creationId xmlns:a16="http://schemas.microsoft.com/office/drawing/2014/main" id="{A216E34B-B648-449A-B2D4-2A7FA338F18E}"/>
              </a:ext>
            </a:extLst>
          </p:cNvPr>
          <p:cNvPicPr>
            <a:picLocks noChangeAspect="1"/>
          </p:cNvPicPr>
          <p:nvPr/>
        </p:nvPicPr>
        <p:blipFill>
          <a:blip r:embed="rId3"/>
          <a:stretch>
            <a:fillRect/>
          </a:stretch>
        </p:blipFill>
        <p:spPr>
          <a:xfrm>
            <a:off x="6096000" y="397346"/>
            <a:ext cx="3235846" cy="1152054"/>
          </a:xfrm>
          <a:prstGeom prst="rect">
            <a:avLst/>
          </a:prstGeom>
        </p:spPr>
      </p:pic>
    </p:spTree>
    <p:extLst>
      <p:ext uri="{BB962C8B-B14F-4D97-AF65-F5344CB8AC3E}">
        <p14:creationId xmlns:p14="http://schemas.microsoft.com/office/powerpoint/2010/main" val="194069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2248-80F6-4301-B84D-8482883391A4}"/>
              </a:ext>
            </a:extLst>
          </p:cNvPr>
          <p:cNvSpPr>
            <a:spLocks noGrp="1"/>
          </p:cNvSpPr>
          <p:nvPr>
            <p:ph type="title"/>
          </p:nvPr>
        </p:nvSpPr>
        <p:spPr/>
        <p:txBody>
          <a:bodyPr/>
          <a:lstStyle/>
          <a:p>
            <a:r>
              <a:rPr lang="en-US" dirty="0"/>
              <a:t>Point of Use Treatment</a:t>
            </a:r>
            <a:br>
              <a:rPr lang="en-US" dirty="0"/>
            </a:br>
            <a:r>
              <a:rPr lang="en-US" sz="1800" dirty="0"/>
              <a:t>(Pre-cleaning, Pre-treatment)</a:t>
            </a:r>
          </a:p>
        </p:txBody>
      </p:sp>
      <p:graphicFrame>
        <p:nvGraphicFramePr>
          <p:cNvPr id="6" name="Table 6">
            <a:extLst>
              <a:ext uri="{FF2B5EF4-FFF2-40B4-BE49-F238E27FC236}">
                <a16:creationId xmlns:a16="http://schemas.microsoft.com/office/drawing/2014/main" id="{3DF69E95-BCA5-46E6-BCBC-563D9E387DA1}"/>
              </a:ext>
            </a:extLst>
          </p:cNvPr>
          <p:cNvGraphicFramePr>
            <a:graphicFrameLocks noGrp="1"/>
          </p:cNvGraphicFramePr>
          <p:nvPr>
            <p:ph idx="1"/>
            <p:extLst>
              <p:ext uri="{D42A27DB-BD31-4B8C-83A1-F6EECF244321}">
                <p14:modId xmlns:p14="http://schemas.microsoft.com/office/powerpoint/2010/main" val="2792064599"/>
              </p:ext>
            </p:extLst>
          </p:nvPr>
        </p:nvGraphicFramePr>
        <p:xfrm>
          <a:off x="592668" y="1785282"/>
          <a:ext cx="11089582" cy="3357172"/>
        </p:xfrm>
        <a:graphic>
          <a:graphicData uri="http://schemas.openxmlformats.org/drawingml/2006/table">
            <a:tbl>
              <a:tblPr firstRow="1" bandRow="1">
                <a:tableStyleId>{5C22544A-7EE6-4342-B048-85BDC9FD1C3A}</a:tableStyleId>
              </a:tblPr>
              <a:tblGrid>
                <a:gridCol w="2982494">
                  <a:extLst>
                    <a:ext uri="{9D8B030D-6E8A-4147-A177-3AD203B41FA5}">
                      <a16:colId xmlns:a16="http://schemas.microsoft.com/office/drawing/2014/main" val="2700599213"/>
                    </a:ext>
                  </a:extLst>
                </a:gridCol>
                <a:gridCol w="2780016">
                  <a:extLst>
                    <a:ext uri="{9D8B030D-6E8A-4147-A177-3AD203B41FA5}">
                      <a16:colId xmlns:a16="http://schemas.microsoft.com/office/drawing/2014/main" val="1993678128"/>
                    </a:ext>
                  </a:extLst>
                </a:gridCol>
                <a:gridCol w="3075103">
                  <a:extLst>
                    <a:ext uri="{9D8B030D-6E8A-4147-A177-3AD203B41FA5}">
                      <a16:colId xmlns:a16="http://schemas.microsoft.com/office/drawing/2014/main" val="781068327"/>
                    </a:ext>
                  </a:extLst>
                </a:gridCol>
                <a:gridCol w="2251969">
                  <a:extLst>
                    <a:ext uri="{9D8B030D-6E8A-4147-A177-3AD203B41FA5}">
                      <a16:colId xmlns:a16="http://schemas.microsoft.com/office/drawing/2014/main" val="421156111"/>
                    </a:ext>
                  </a:extLst>
                </a:gridCol>
              </a:tblGrid>
              <a:tr h="313233">
                <a:tc>
                  <a:txBody>
                    <a:bodyPr/>
                    <a:lstStyle/>
                    <a:p>
                      <a:pPr marL="0" indent="0" algn="ctr">
                        <a:buFont typeface="Arial" panose="020B0604020202020204" pitchFamily="34" charset="0"/>
                        <a:buNone/>
                      </a:pPr>
                      <a:r>
                        <a:rPr lang="en-US" dirty="0"/>
                        <a:t>AMMI ST91</a:t>
                      </a:r>
                    </a:p>
                  </a:txBody>
                  <a:tcPr/>
                </a:tc>
                <a:tc>
                  <a:txBody>
                    <a:bodyPr/>
                    <a:lstStyle/>
                    <a:p>
                      <a:pPr marL="0" indent="0" algn="ctr">
                        <a:buFont typeface="Arial" panose="020B0604020202020204" pitchFamily="34" charset="0"/>
                        <a:buNone/>
                      </a:pPr>
                      <a:r>
                        <a:rPr lang="en-US" dirty="0"/>
                        <a:t>SGNA</a:t>
                      </a:r>
                    </a:p>
                  </a:txBody>
                  <a:tcPr/>
                </a:tc>
                <a:tc>
                  <a:txBody>
                    <a:bodyPr/>
                    <a:lstStyle/>
                    <a:p>
                      <a:pPr marL="0" indent="0" algn="ctr">
                        <a:buFont typeface="Arial" panose="020B0604020202020204" pitchFamily="34" charset="0"/>
                        <a:buNone/>
                      </a:pPr>
                      <a:r>
                        <a:rPr lang="en-US" dirty="0"/>
                        <a:t>ARON</a:t>
                      </a:r>
                    </a:p>
                  </a:txBody>
                  <a:tcPr/>
                </a:tc>
                <a:tc>
                  <a:txBody>
                    <a:bodyPr/>
                    <a:lstStyle/>
                    <a:p>
                      <a:pPr marL="0" indent="0" algn="ctr">
                        <a:buFont typeface="Arial" panose="020B0604020202020204" pitchFamily="34" charset="0"/>
                        <a:buNone/>
                      </a:pPr>
                      <a:r>
                        <a:rPr lang="en-US" dirty="0"/>
                        <a:t>TJC</a:t>
                      </a:r>
                    </a:p>
                  </a:txBody>
                  <a:tcPr/>
                </a:tc>
                <a:extLst>
                  <a:ext uri="{0D108BD9-81ED-4DB2-BD59-A6C34878D82A}">
                    <a16:rowId xmlns:a16="http://schemas.microsoft.com/office/drawing/2014/main" val="2920644938"/>
                  </a:ext>
                </a:extLst>
              </a:tr>
              <a:tr h="2991412">
                <a:tc>
                  <a:txBody>
                    <a:bodyPr/>
                    <a:lstStyle/>
                    <a:p>
                      <a:pPr marL="285750" indent="-285750">
                        <a:buFont typeface="Arial" panose="020B0604020202020204" pitchFamily="34" charset="0"/>
                        <a:buChar char="•"/>
                      </a:pPr>
                      <a:r>
                        <a:rPr lang="en-US" sz="1400" dirty="0"/>
                        <a:t>Name has changed from “precleaning” to “point of use treatment”</a:t>
                      </a:r>
                    </a:p>
                    <a:p>
                      <a:pPr marL="285750" indent="-285750">
                        <a:buFont typeface="Arial" panose="020B0604020202020204" pitchFamily="34" charset="0"/>
                        <a:buChar char="•"/>
                      </a:pPr>
                      <a:r>
                        <a:rPr lang="en-US" sz="1400" dirty="0"/>
                        <a:t>Emphasizes to preform </a:t>
                      </a:r>
                      <a:r>
                        <a:rPr lang="en-US" sz="1400" b="1" dirty="0"/>
                        <a:t>immediately</a:t>
                      </a:r>
                      <a:r>
                        <a:rPr lang="en-US" sz="1400" dirty="0"/>
                        <a:t> after procedure per the IFU-f</a:t>
                      </a:r>
                      <a:r>
                        <a:rPr lang="en-US" sz="1400" b="0" i="0" u="none" strike="noStrike" kern="1200" baseline="0" dirty="0">
                          <a:solidFill>
                            <a:schemeClr val="dk1"/>
                          </a:solidFill>
                          <a:latin typeface="+mn-lt"/>
                          <a:ea typeface="+mn-ea"/>
                          <a:cs typeface="+mn-cs"/>
                        </a:rPr>
                        <a:t>lushing helps to remove excess soil and ensures that the channels are not blocked, debris is removed, and channels are moistened for further processing</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Hand off communication from point of use to the documentation area-time of completion</a:t>
                      </a:r>
                      <a:endParaRPr lang="en-US" sz="1400" dirty="0"/>
                    </a:p>
                  </a:txBody>
                  <a:tcPr/>
                </a:tc>
                <a:tc>
                  <a:txBody>
                    <a:bodyPr/>
                    <a:lstStyle/>
                    <a:p>
                      <a:pPr marL="285750" indent="-285750">
                        <a:buFont typeface="Arial" panose="020B0604020202020204" pitchFamily="34" charset="0"/>
                        <a:buChar char="•"/>
                      </a:pPr>
                      <a:r>
                        <a:rPr lang="en-US" sz="1400" dirty="0"/>
                        <a:t>To be done</a:t>
                      </a:r>
                      <a:r>
                        <a:rPr lang="en-US" sz="1400" b="1" dirty="0"/>
                        <a:t> immediately </a:t>
                      </a:r>
                      <a:r>
                        <a:rPr lang="en-US" sz="1400" dirty="0"/>
                        <a:t>after use to remove organic material and decreases the biofilms, making more likely that subsequent reprocessing steps per IFU</a:t>
                      </a:r>
                    </a:p>
                  </a:txBody>
                  <a:tcPr/>
                </a:tc>
                <a:tc>
                  <a:txBody>
                    <a:bodyPr/>
                    <a:lstStyle/>
                    <a:p>
                      <a:pPr marL="285750" indent="-285750">
                        <a:buFont typeface="Arial" panose="020B0604020202020204" pitchFamily="34" charset="0"/>
                        <a:buChar char="•"/>
                      </a:pPr>
                      <a:r>
                        <a:rPr lang="en-US" sz="1400" dirty="0"/>
                        <a:t>To be done </a:t>
                      </a:r>
                      <a:r>
                        <a:rPr lang="en-US" sz="1400" b="1" dirty="0"/>
                        <a:t>immediately</a:t>
                      </a:r>
                      <a:r>
                        <a:rPr lang="en-US" sz="1400" dirty="0"/>
                        <a:t> after the procedure to prevent biofilm growth on the endoscope per the IFU</a:t>
                      </a:r>
                    </a:p>
                  </a:txBody>
                  <a:tcPr/>
                </a:tc>
                <a:tc>
                  <a:txBody>
                    <a:bodyPr/>
                    <a:lstStyle/>
                    <a:p>
                      <a:pPr marL="285750" indent="-285750">
                        <a:buFont typeface="Arial" panose="020B0604020202020204" pitchFamily="34" charset="0"/>
                        <a:buChar char="•"/>
                      </a:pPr>
                      <a:r>
                        <a:rPr lang="en-US" sz="1400" dirty="0"/>
                        <a:t>To be done </a:t>
                      </a:r>
                      <a:r>
                        <a:rPr lang="en-US" sz="1400" b="1" dirty="0"/>
                        <a:t>immediately</a:t>
                      </a:r>
                      <a:r>
                        <a:rPr lang="en-US" sz="1400" dirty="0"/>
                        <a:t> after use to decrease soil and minimize the formation of biofilm and before disconnection of the light source</a:t>
                      </a:r>
                    </a:p>
                  </a:txBody>
                  <a:tcPr/>
                </a:tc>
                <a:extLst>
                  <a:ext uri="{0D108BD9-81ED-4DB2-BD59-A6C34878D82A}">
                    <a16:rowId xmlns:a16="http://schemas.microsoft.com/office/drawing/2014/main" val="1979485300"/>
                  </a:ext>
                </a:extLst>
              </a:tr>
            </a:tbl>
          </a:graphicData>
        </a:graphic>
      </p:graphicFrame>
      <p:sp>
        <p:nvSpPr>
          <p:cNvPr id="4" name="Footer Placeholder 3">
            <a:extLst>
              <a:ext uri="{FF2B5EF4-FFF2-40B4-BE49-F238E27FC236}">
                <a16:creationId xmlns:a16="http://schemas.microsoft.com/office/drawing/2014/main" id="{33A99BB0-4FCB-4E63-9E35-F707D8F24F11}"/>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67CD8634-DFFC-44C9-8A94-25643DF47574}"/>
              </a:ext>
            </a:extLst>
          </p:cNvPr>
          <p:cNvSpPr>
            <a:spLocks noGrp="1"/>
          </p:cNvSpPr>
          <p:nvPr>
            <p:ph type="sldNum" sz="quarter" idx="11"/>
          </p:nvPr>
        </p:nvSpPr>
        <p:spPr/>
        <p:txBody>
          <a:bodyPr/>
          <a:lstStyle/>
          <a:p>
            <a:fld id="{EB0BC280-D692-4DE3-A04E-E3A1D535DF88}" type="slidenum">
              <a:rPr lang="en-US" smtClean="0"/>
              <a:pPr/>
              <a:t>8</a:t>
            </a:fld>
            <a:endParaRPr lang="en-US" dirty="0"/>
          </a:p>
        </p:txBody>
      </p:sp>
    </p:spTree>
    <p:extLst>
      <p:ext uri="{BB962C8B-B14F-4D97-AF65-F5344CB8AC3E}">
        <p14:creationId xmlns:p14="http://schemas.microsoft.com/office/powerpoint/2010/main" val="110723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C154-14B2-4415-9064-D8502D78CA59}"/>
              </a:ext>
            </a:extLst>
          </p:cNvPr>
          <p:cNvSpPr>
            <a:spLocks noGrp="1"/>
          </p:cNvSpPr>
          <p:nvPr>
            <p:ph type="title"/>
          </p:nvPr>
        </p:nvSpPr>
        <p:spPr/>
        <p:txBody>
          <a:bodyPr/>
          <a:lstStyle/>
          <a:p>
            <a:r>
              <a:rPr lang="en-US" dirty="0"/>
              <a:t>Transport</a:t>
            </a:r>
          </a:p>
        </p:txBody>
      </p:sp>
      <p:graphicFrame>
        <p:nvGraphicFramePr>
          <p:cNvPr id="6" name="Table 6">
            <a:extLst>
              <a:ext uri="{FF2B5EF4-FFF2-40B4-BE49-F238E27FC236}">
                <a16:creationId xmlns:a16="http://schemas.microsoft.com/office/drawing/2014/main" id="{DF558B0E-1BBB-411B-BF3F-4CE5FA043D75}"/>
              </a:ext>
            </a:extLst>
          </p:cNvPr>
          <p:cNvGraphicFramePr>
            <a:graphicFrameLocks noGrp="1"/>
          </p:cNvGraphicFramePr>
          <p:nvPr>
            <p:ph idx="1"/>
            <p:extLst>
              <p:ext uri="{D42A27DB-BD31-4B8C-83A1-F6EECF244321}">
                <p14:modId xmlns:p14="http://schemas.microsoft.com/office/powerpoint/2010/main" val="2767751133"/>
              </p:ext>
            </p:extLst>
          </p:nvPr>
        </p:nvGraphicFramePr>
        <p:xfrm>
          <a:off x="340419" y="1518920"/>
          <a:ext cx="11377448" cy="3876040"/>
        </p:xfrm>
        <a:graphic>
          <a:graphicData uri="http://schemas.openxmlformats.org/drawingml/2006/table">
            <a:tbl>
              <a:tblPr firstRow="1" bandRow="1">
                <a:tableStyleId>{5C22544A-7EE6-4342-B048-85BDC9FD1C3A}</a:tableStyleId>
              </a:tblPr>
              <a:tblGrid>
                <a:gridCol w="2944323">
                  <a:extLst>
                    <a:ext uri="{9D8B030D-6E8A-4147-A177-3AD203B41FA5}">
                      <a16:colId xmlns:a16="http://schemas.microsoft.com/office/drawing/2014/main" val="698530403"/>
                    </a:ext>
                  </a:extLst>
                </a:gridCol>
                <a:gridCol w="2744401">
                  <a:extLst>
                    <a:ext uri="{9D8B030D-6E8A-4147-A177-3AD203B41FA5}">
                      <a16:colId xmlns:a16="http://schemas.microsoft.com/office/drawing/2014/main" val="2419704040"/>
                    </a:ext>
                  </a:extLst>
                </a:gridCol>
                <a:gridCol w="2844362">
                  <a:extLst>
                    <a:ext uri="{9D8B030D-6E8A-4147-A177-3AD203B41FA5}">
                      <a16:colId xmlns:a16="http://schemas.microsoft.com/office/drawing/2014/main" val="2451375131"/>
                    </a:ext>
                  </a:extLst>
                </a:gridCol>
                <a:gridCol w="2844362">
                  <a:extLst>
                    <a:ext uri="{9D8B030D-6E8A-4147-A177-3AD203B41FA5}">
                      <a16:colId xmlns:a16="http://schemas.microsoft.com/office/drawing/2014/main" val="2537315061"/>
                    </a:ext>
                  </a:extLst>
                </a:gridCol>
              </a:tblGrid>
              <a:tr h="370840">
                <a:tc>
                  <a:txBody>
                    <a:bodyPr/>
                    <a:lstStyle/>
                    <a:p>
                      <a:pPr algn="ctr"/>
                      <a:r>
                        <a:rPr lang="en-US" dirty="0"/>
                        <a:t>AMMI ST91</a:t>
                      </a:r>
                    </a:p>
                  </a:txBody>
                  <a:tcPr/>
                </a:tc>
                <a:tc>
                  <a:txBody>
                    <a:bodyPr/>
                    <a:lstStyle/>
                    <a:p>
                      <a:pPr algn="ctr"/>
                      <a:r>
                        <a:rPr lang="en-US" dirty="0"/>
                        <a:t>SGNA</a:t>
                      </a:r>
                    </a:p>
                  </a:txBody>
                  <a:tcPr/>
                </a:tc>
                <a:tc>
                  <a:txBody>
                    <a:bodyPr/>
                    <a:lstStyle/>
                    <a:p>
                      <a:pPr algn="ctr"/>
                      <a:r>
                        <a:rPr lang="en-US" dirty="0"/>
                        <a:t>AORN</a:t>
                      </a:r>
                    </a:p>
                  </a:txBody>
                  <a:tcPr/>
                </a:tc>
                <a:tc>
                  <a:txBody>
                    <a:bodyPr/>
                    <a:lstStyle/>
                    <a:p>
                      <a:pPr algn="ctr"/>
                      <a:r>
                        <a:rPr lang="en-US" dirty="0"/>
                        <a:t>TJC</a:t>
                      </a:r>
                    </a:p>
                  </a:txBody>
                  <a:tcPr/>
                </a:tc>
                <a:extLst>
                  <a:ext uri="{0D108BD9-81ED-4DB2-BD59-A6C34878D82A}">
                    <a16:rowId xmlns:a16="http://schemas.microsoft.com/office/drawing/2014/main" val="557794470"/>
                  </a:ext>
                </a:extLst>
              </a:tr>
              <a:tr h="370840">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Closed container or closed transport cart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Must be labeled with a visible fluorescent orange, orange-red, or red label containing a biohazard legend and must meet OSHA requirements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Must be nonporous, leak-proof on its sides and bottom, puncture-resistant, and large enough to accommodate a single endoscope without the need to over-coil the insertion or light guide tubes</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Transported in a horizontal position</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Transport in a  puncture-resistant and leak proof container that prevents exposing staff, patients, or the environment to potentially infectious organisms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Must be labeled to indicate biohazardous contents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Must be large enough to prevent damage to the endoscope by being coiled too tightly</a:t>
                      </a:r>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dirty="0"/>
                        <a:t>Transported immediately </a:t>
                      </a:r>
                    </a:p>
                    <a:p>
                      <a:pPr marL="285750" indent="-285750">
                        <a:buFont typeface="Arial" panose="020B0604020202020204" pitchFamily="34" charset="0"/>
                        <a:buChar char="•"/>
                      </a:pPr>
                      <a:r>
                        <a:rPr lang="en-US" sz="1400" dirty="0"/>
                        <a:t>Clean closed container</a:t>
                      </a:r>
                    </a:p>
                    <a:p>
                      <a:pPr marL="285750" indent="-285750">
                        <a:buFont typeface="Arial" panose="020B0604020202020204" pitchFamily="34" charset="0"/>
                        <a:buChar char="•"/>
                      </a:pPr>
                      <a:r>
                        <a:rPr lang="en-US" sz="1400" dirty="0"/>
                        <a:t>Coiled in larger loops</a:t>
                      </a:r>
                    </a:p>
                    <a:p>
                      <a:pPr marL="285750" indent="-285750">
                        <a:buFont typeface="Arial" panose="020B0604020202020204" pitchFamily="34" charset="0"/>
                        <a:buChar char="•"/>
                      </a:pPr>
                      <a:r>
                        <a:rPr lang="en-US" sz="1400" dirty="0"/>
                        <a:t>Container to be clean and disinfected after each use</a:t>
                      </a:r>
                    </a:p>
                  </a:txBody>
                  <a:tcPr/>
                </a:tc>
                <a:tc>
                  <a:txBody>
                    <a:bodyPr/>
                    <a:lstStyle/>
                    <a:p>
                      <a:pPr marL="285750" indent="-285750">
                        <a:buFont typeface="Arial" panose="020B0604020202020204" pitchFamily="34" charset="0"/>
                        <a:buChar char="•"/>
                      </a:pPr>
                      <a:r>
                        <a:rPr lang="en-US" sz="1400" dirty="0"/>
                        <a:t>Transported in a manner that does not allow cross-contamination</a:t>
                      </a:r>
                    </a:p>
                    <a:p>
                      <a:pPr marL="285750" indent="-285750">
                        <a:buFont typeface="Arial" panose="020B0604020202020204" pitchFamily="34" charset="0"/>
                        <a:buChar char="•"/>
                      </a:pPr>
                      <a:r>
                        <a:rPr lang="en-US" sz="1400" dirty="0"/>
                        <a:t>Puncture-resistant, leak-proof on the sides and bottom</a:t>
                      </a:r>
                    </a:p>
                    <a:p>
                      <a:pPr marL="285750" indent="-285750">
                        <a:buFont typeface="Arial" panose="020B0604020202020204" pitchFamily="34" charset="0"/>
                        <a:buChar char="•"/>
                      </a:pPr>
                      <a:r>
                        <a:rPr lang="en-US" sz="1400" dirty="0"/>
                        <a:t>Labeled in red or labeled biohazardous</a:t>
                      </a:r>
                    </a:p>
                  </a:txBody>
                  <a:tcPr/>
                </a:tc>
                <a:extLst>
                  <a:ext uri="{0D108BD9-81ED-4DB2-BD59-A6C34878D82A}">
                    <a16:rowId xmlns:a16="http://schemas.microsoft.com/office/drawing/2014/main" val="4075362856"/>
                  </a:ext>
                </a:extLst>
              </a:tr>
            </a:tbl>
          </a:graphicData>
        </a:graphic>
      </p:graphicFrame>
      <p:sp>
        <p:nvSpPr>
          <p:cNvPr id="4" name="Footer Placeholder 3">
            <a:extLst>
              <a:ext uri="{FF2B5EF4-FFF2-40B4-BE49-F238E27FC236}">
                <a16:creationId xmlns:a16="http://schemas.microsoft.com/office/drawing/2014/main" id="{B802C91B-A86F-4ACD-92DA-5A7BE6C7B7D4}"/>
              </a:ext>
            </a:extLst>
          </p:cNvPr>
          <p:cNvSpPr>
            <a:spLocks noGrp="1"/>
          </p:cNvSpPr>
          <p:nvPr>
            <p:ph type="ftr" sz="quarter" idx="10"/>
          </p:nvPr>
        </p:nvSpPr>
        <p:spPr/>
        <p:txBody>
          <a:bodyPr/>
          <a:lstStyle/>
          <a:p>
            <a:r>
              <a:rPr lang="en-US" dirty="0"/>
              <a:t>© 2025 by the Mid-Atlantic Society of Gastroenterology Nurses and Associates</a:t>
            </a:r>
          </a:p>
        </p:txBody>
      </p:sp>
      <p:sp>
        <p:nvSpPr>
          <p:cNvPr id="5" name="Slide Number Placeholder 4">
            <a:extLst>
              <a:ext uri="{FF2B5EF4-FFF2-40B4-BE49-F238E27FC236}">
                <a16:creationId xmlns:a16="http://schemas.microsoft.com/office/drawing/2014/main" id="{662ED2F0-1EBF-4589-B1F7-D9A346A39B14}"/>
              </a:ext>
            </a:extLst>
          </p:cNvPr>
          <p:cNvSpPr>
            <a:spLocks noGrp="1"/>
          </p:cNvSpPr>
          <p:nvPr>
            <p:ph type="sldNum" sz="quarter" idx="11"/>
          </p:nvPr>
        </p:nvSpPr>
        <p:spPr/>
        <p:txBody>
          <a:bodyPr/>
          <a:lstStyle/>
          <a:p>
            <a:fld id="{EB0BC280-D692-4DE3-A04E-E3A1D535DF88}" type="slidenum">
              <a:rPr lang="en-US" smtClean="0"/>
              <a:pPr/>
              <a:t>9</a:t>
            </a:fld>
            <a:endParaRPr lang="en-US" dirty="0"/>
          </a:p>
        </p:txBody>
      </p:sp>
    </p:spTree>
    <p:extLst>
      <p:ext uri="{BB962C8B-B14F-4D97-AF65-F5344CB8AC3E}">
        <p14:creationId xmlns:p14="http://schemas.microsoft.com/office/powerpoint/2010/main" val="3221043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GNA Presentation Template-Dark" id="{BA1676C0-3DE6-4794-81FD-A02886312FC4}" vid="{5582E2F8-6C6C-48C2-BEFB-4759C3E38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MASGNA Presentation Template-Dark</Template>
  <TotalTime>1185</TotalTime>
  <Words>3443</Words>
  <Application>Microsoft Office PowerPoint</Application>
  <PresentationFormat>Widescreen</PresentationFormat>
  <Paragraphs>382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PowerPoint Presentation</vt:lpstr>
      <vt:lpstr>Infection Prevention and Endoscopy</vt:lpstr>
      <vt:lpstr>Disclosures</vt:lpstr>
      <vt:lpstr>Objectives</vt:lpstr>
      <vt:lpstr>Regulatory and Professional Societies</vt:lpstr>
      <vt:lpstr>Manufacturer’s Instructions for Use (IFU)</vt:lpstr>
      <vt:lpstr>oneSource</vt:lpstr>
      <vt:lpstr>Point of Use Treatment (Pre-cleaning, Pre-treatment)</vt:lpstr>
      <vt:lpstr>Transport</vt:lpstr>
      <vt:lpstr>Leak Testing</vt:lpstr>
      <vt:lpstr>Manual Cleaning</vt:lpstr>
      <vt:lpstr>Disinfection/Sterilization</vt:lpstr>
      <vt:lpstr>Drying</vt:lpstr>
      <vt:lpstr>Storage</vt:lpstr>
      <vt:lpstr>Hang Time</vt:lpstr>
      <vt:lpstr>Cleaning Verification</vt:lpstr>
      <vt:lpstr>Microbiological Surveillance</vt:lpstr>
      <vt:lpstr>Documentation</vt:lpstr>
      <vt:lpstr>Quality</vt:lpstr>
      <vt:lpstr>Competencies</vt:lpstr>
      <vt:lpstr>Policies</vt:lpstr>
      <vt:lpstr>Water Sampling Program</vt:lpstr>
      <vt:lpstr>Alerts</vt:lpstr>
      <vt:lpstr>MAUDE</vt:lpstr>
      <vt:lpstr>HICPAC</vt:lpstr>
      <vt:lpstr>Questions?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Lisa A. *HS</dc:creator>
  <cp:lastModifiedBy>Annette McVey</cp:lastModifiedBy>
  <cp:revision>55</cp:revision>
  <dcterms:created xsi:type="dcterms:W3CDTF">2025-11-04T13:16:29Z</dcterms:created>
  <dcterms:modified xsi:type="dcterms:W3CDTF">2025-11-13T20:06:38Z</dcterms:modified>
</cp:coreProperties>
</file>