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60" r:id="rId5"/>
    <p:sldId id="261" r:id="rId6"/>
    <p:sldId id="262" r:id="rId7"/>
    <p:sldId id="263" r:id="rId8"/>
    <p:sldId id="278" r:id="rId9"/>
    <p:sldId id="269" r:id="rId10"/>
    <p:sldId id="273" r:id="rId11"/>
    <p:sldId id="275" r:id="rId12"/>
    <p:sldId id="264" r:id="rId13"/>
    <p:sldId id="277" r:id="rId14"/>
    <p:sldId id="270" r:id="rId15"/>
    <p:sldId id="276" r:id="rId16"/>
    <p:sldId id="271" r:id="rId17"/>
    <p:sldId id="272" r:id="rId18"/>
    <p:sldId id="265" r:id="rId19"/>
    <p:sldId id="266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5248"/>
    <a:srgbClr val="A7BCD6"/>
    <a:srgbClr val="FCC89B"/>
    <a:srgbClr val="3D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10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D6015-7E6C-849F-9BF4-D456F7E8F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796A5-22C4-191D-373A-265FDCDA5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159AA-1E22-7713-5321-78447C8D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692A2-6808-1842-2625-9D52BBB4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EC760-5083-2E48-11BE-188BED4A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DA9F-19F3-EA8A-B512-B2A27BBE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84B1B-0B49-28D4-C42B-D962E2F98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7DED7-9D8A-5D8E-363D-7AF2E26B9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3F967-A370-4552-F150-E9DF8058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F077E-5D71-5868-5038-D5A1A460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176F1-5B38-D2C0-2AA1-F8DAF31B1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B314C-9690-D921-93A3-32140889B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AFBDF-86BC-BCA7-FD27-B95F5DCC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DA314-129E-F947-E6D3-E5128D22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FB295-1755-54E2-7F38-0AAD114C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C13F2-55BA-7AC6-FDAB-66102446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7A00-F921-E2E5-87E2-2B0B5C36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48CEC-0026-FE03-0ED4-3C410F26E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92A89-D2C8-5046-E7DD-4D437865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03CA8-14B7-9E0A-8EED-FD244428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A093-0D7B-F3E4-A971-2F6A5A3A3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A089A-B706-6E12-E986-FAFF3025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59728-A267-8B4B-F2ED-71932612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99A15-8C57-E5DE-AF61-9FDC6D54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DF92-D210-B6B6-E099-FD5DC0EC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D711-D711-C3FC-AAC0-87880759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6DF7F-EBFD-1D8C-0A6D-DF1CD4A6D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057CF-AE54-199E-E610-46AE7A332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64DFD-0BDA-6CE3-09A2-F661D82A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2FF08-57CD-F13A-BA99-91EB446B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9A90E-C53D-B7D1-B05A-F4630AE3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8F2B-5B3A-513E-FF03-72314F0FE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CE875-BC87-8CBA-D094-E9FBD7F0B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F772C-79FE-E5CA-EFC5-47F71B3D1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58AA0-C438-7B60-B6E6-8D10297A9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8BB44-1ED7-0517-FE95-3483D8FD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6567C-E9AB-275C-AF72-CE8E076AC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A78FD-4960-02D2-6F86-008254B0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7E2F2-7D27-4812-999E-BC484721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5DEB-7DD1-7C83-6AA0-11B914D0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E904F-2179-8B5C-FEFE-E14DD9D8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DF4CC-F213-57AC-5E6C-D98E532A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EDBB9-37C3-250F-C8F8-37A2430A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5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E8855-A05F-3B29-BF5E-DF6E2D16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C2B22C-0518-2EC4-B869-9FCC46458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8FE4E-5D28-1F91-081F-E2F75100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8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97CD-8A8F-C153-BB5F-4274D957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B986-C26A-A21B-2DDD-AEC7AAAD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7CDDC-1945-144F-FCA8-6E66F4941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B74089-B8E5-3E25-5AC4-852DE5CF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C68CE-9C8C-38D0-B61A-F3FB6DA8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D5C03-781D-B361-2153-D57D430E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5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3881C-5416-7D49-61D4-5D4EBF00D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6A5E4-34B8-F290-2FD6-42F53CE79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F09EE-6357-4AA4-D63C-4327644B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623F9-3643-E166-697C-65CE1A57D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D2C89-B544-D34B-9A5F-136DB3A5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00983-77E5-FE38-5408-2B06963C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4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547A0-D4F2-423C-7290-3854F730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F801D-1302-B5B5-BFB7-2936FDE7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0A3E-1E37-0566-70AD-42C6E5528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353B5-A73D-4B30-A085-24A26D4FD81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03908-4A88-2879-6332-CD799F6C6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9D50D-03B0-16E0-F07E-5FCEA4C14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C280-D692-4DE3-A04E-E3A1D535D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83EB0F-8678-F6BE-8F96-B19D27C98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91EEA41-AD11-C994-2225-D86EEC2E6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2824" y="466165"/>
            <a:ext cx="9099175" cy="3738282"/>
          </a:xfrm>
        </p:spPr>
        <p:txBody>
          <a:bodyPr anchor="ctr">
            <a:noAutofit/>
          </a:bodyPr>
          <a:lstStyle/>
          <a:p>
            <a:r>
              <a:rPr lang="en-US" sz="5200" b="1" dirty="0">
                <a:solidFill>
                  <a:srgbClr val="3D4E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Pressure: A Friendly Guide to Manometry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9FE4D8-746B-7071-BA26-87E259FFC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2823" y="4204448"/>
            <a:ext cx="9099175" cy="1703293"/>
          </a:xfrm>
        </p:spPr>
        <p:txBody>
          <a:bodyPr/>
          <a:lstStyle/>
          <a:p>
            <a:r>
              <a:rPr lang="en-US" dirty="0">
                <a:solidFill>
                  <a:srgbClr val="A45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Annette McVey, MSN RN CGRN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Mid-Atlantic SGNA</a:t>
            </a:r>
          </a:p>
        </p:txBody>
      </p:sp>
    </p:spTree>
    <p:extLst>
      <p:ext uri="{BB962C8B-B14F-4D97-AF65-F5344CB8AC3E}">
        <p14:creationId xmlns:p14="http://schemas.microsoft.com/office/powerpoint/2010/main" val="246699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3481D2-2B37-C1DF-7C01-7B62A63CD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668" b="1832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1FAB88E-97BE-DD26-FDC9-C2CED3AA1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7281"/>
            <a:ext cx="3799425" cy="5008240"/>
          </a:xfrm>
        </p:spPr>
        <p:txBody>
          <a:bodyPr>
            <a:normAutofit/>
          </a:bodyPr>
          <a:lstStyle/>
          <a:p>
            <a:r>
              <a:rPr lang="en-US" dirty="0"/>
              <a:t>Set up</a:t>
            </a:r>
          </a:p>
          <a:p>
            <a:pPr lvl="1"/>
            <a:r>
              <a:rPr lang="en-US" sz="2800" dirty="0"/>
              <a:t>Saline flushes</a:t>
            </a:r>
          </a:p>
          <a:p>
            <a:pPr lvl="1"/>
            <a:r>
              <a:rPr lang="en-US" sz="2800" dirty="0"/>
              <a:t>Gloves</a:t>
            </a:r>
          </a:p>
          <a:p>
            <a:pPr lvl="1"/>
            <a:r>
              <a:rPr lang="en-US" sz="2800" dirty="0"/>
              <a:t>4x4</a:t>
            </a:r>
          </a:p>
          <a:p>
            <a:pPr lvl="1"/>
            <a:r>
              <a:rPr lang="en-US" sz="2800" dirty="0"/>
              <a:t>Lube/ topical anesthetic</a:t>
            </a:r>
          </a:p>
          <a:p>
            <a:pPr lvl="1"/>
            <a:r>
              <a:rPr lang="en-US" sz="2800" dirty="0"/>
              <a:t>Tissues</a:t>
            </a:r>
          </a:p>
          <a:p>
            <a:pPr lvl="1"/>
            <a:r>
              <a:rPr lang="en-US" sz="2800" dirty="0"/>
              <a:t>Bean or emesis bag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6E3147E-1CE5-FF9F-1684-15B5C5D8B6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77" r="2" b="2"/>
          <a:stretch>
            <a:fillRect/>
          </a:stretch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4655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FC19-2C25-96DC-D75B-49FF4969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Performing Esophageal Manometry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638FD-A29B-FFE2-F982-FB6EF9F9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Explain the procedure to the patient and obtain consent (if applicable).</a:t>
            </a:r>
          </a:p>
          <a:p>
            <a:r>
              <a:rPr lang="en-US" dirty="0"/>
              <a:t> Apply topical anesthetic to the nasal passage.</a:t>
            </a:r>
          </a:p>
          <a:p>
            <a:r>
              <a:rPr lang="en-US" dirty="0"/>
              <a:t> Insert the manometry catheter </a:t>
            </a:r>
            <a:r>
              <a:rPr lang="en-US" dirty="0" err="1"/>
              <a:t>transnasally</a:t>
            </a:r>
            <a:r>
              <a:rPr lang="en-US" dirty="0"/>
              <a:t> and positioned 2-3 cm below the diaphragm .</a:t>
            </a:r>
          </a:p>
          <a:p>
            <a:r>
              <a:rPr lang="en-US" dirty="0"/>
              <a:t>Confirm placement by pressure readings.</a:t>
            </a:r>
          </a:p>
          <a:p>
            <a:r>
              <a:rPr lang="en-US" dirty="0"/>
              <a:t>Instruct patient to perform wet swallows </a:t>
            </a:r>
          </a:p>
          <a:p>
            <a:pPr lvl="1"/>
            <a:r>
              <a:rPr lang="en-US" dirty="0"/>
              <a:t>10 wet swallows laying down, 4 wet swallows sitting up</a:t>
            </a:r>
          </a:p>
          <a:p>
            <a:r>
              <a:rPr lang="en-US" dirty="0"/>
              <a:t> Record and analyze pressure data across UES, esophageal body, and 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A31E-4605-5F1F-963F-C119F286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B14AD-B77A-58A0-936C-DC92BB01F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339"/>
            <a:ext cx="10515600" cy="47046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Difficulty Passing the Probe</a:t>
            </a:r>
          </a:p>
          <a:p>
            <a:pPr lvl="1"/>
            <a:r>
              <a:rPr lang="en-US" dirty="0"/>
              <a:t>Re-adjust as needed </a:t>
            </a:r>
          </a:p>
          <a:p>
            <a:pPr lvl="1"/>
            <a:r>
              <a:rPr lang="en-US" dirty="0"/>
              <a:t>Rotate catheter during advancement</a:t>
            </a:r>
          </a:p>
          <a:p>
            <a:pPr lvl="1"/>
            <a:r>
              <a:rPr lang="en-US" dirty="0"/>
              <a:t>Offer water to swallow</a:t>
            </a:r>
          </a:p>
          <a:p>
            <a:pPr lvl="1"/>
            <a:r>
              <a:rPr lang="en-US" dirty="0"/>
              <a:t>LUB, LUB, LUB mixed with anesthetic</a:t>
            </a:r>
          </a:p>
          <a:p>
            <a:r>
              <a:rPr lang="en-US" dirty="0"/>
              <a:t>Difficulty Identifying Lower Esophageal Sphincter (LES)</a:t>
            </a:r>
          </a:p>
          <a:p>
            <a:pPr lvl="1"/>
            <a:r>
              <a:rPr lang="en-US" dirty="0"/>
              <a:t>Hiatal hernia</a:t>
            </a:r>
          </a:p>
          <a:p>
            <a:pPr lvl="2"/>
            <a:r>
              <a:rPr lang="en-US" dirty="0"/>
              <a:t>Have patient stand up</a:t>
            </a:r>
          </a:p>
          <a:p>
            <a:r>
              <a:rPr lang="en-US" dirty="0"/>
              <a:t>Excessive Patient Gagging or Discomfort</a:t>
            </a:r>
          </a:p>
          <a:p>
            <a:pPr lvl="1"/>
            <a:r>
              <a:rPr lang="en-US" dirty="0"/>
              <a:t>Coach patient with breathing techniques</a:t>
            </a:r>
          </a:p>
          <a:p>
            <a:pPr lvl="1"/>
            <a:r>
              <a:rPr lang="en-US" dirty="0"/>
              <a:t>Offer breaks</a:t>
            </a:r>
          </a:p>
          <a:p>
            <a:pPr lvl="1"/>
            <a:r>
              <a:rPr lang="en-US" dirty="0"/>
              <a:t>Withdraw catheter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19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FACD6C-84CC-EE12-63A2-A2159DEE0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365" b="884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8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BF189B-174F-1D74-1620-6A083059D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566" r="708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402F98-498B-6F62-B29D-D8A3C283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Baseline Pressure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3B61E4-D16C-8AF4-865F-BC5BC6417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2" r="2646" b="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47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845B603-5FAF-12A3-60F1-D3369D37E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3477" b="320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97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6446-7568-A799-0C4F-111D77BC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Abnormal Manometry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3449-BEFE-400F-AE68-15645647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Achalasia - Incomplete LES relaxation and absent peristalsis.</a:t>
            </a:r>
          </a:p>
          <a:p>
            <a:r>
              <a:rPr lang="en-US" dirty="0"/>
              <a:t>Esophageal Spasm - Simultaneous, uncoordinated contractions.</a:t>
            </a:r>
          </a:p>
          <a:p>
            <a:r>
              <a:rPr lang="en-US" dirty="0"/>
              <a:t>Ineffective Esophageal Motility (IEM): -  Weak or failed contractions.</a:t>
            </a:r>
          </a:p>
          <a:p>
            <a:r>
              <a:rPr lang="en-US" dirty="0"/>
              <a:t>Hypercontractile (Jackhammer) Esophagus -Excessively strong contractions.</a:t>
            </a:r>
          </a:p>
          <a:p>
            <a:r>
              <a:rPr lang="en-US" dirty="0"/>
              <a:t>Hypotensive LES - Weak sphincter pressure leading to reflux.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3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405FB-789E-24DF-A05A-C8939C49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F9503-C075-E14A-EE51-C9192BCBE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• Esophageal manometry is key in diagnosing motility disorders.</a:t>
            </a:r>
          </a:p>
          <a:p>
            <a:pPr marL="0" indent="0">
              <a:buNone/>
            </a:pPr>
            <a:r>
              <a:rPr lang="en-US" dirty="0"/>
              <a:t>• Helps differentiate causes of dysphagia and chest pain.</a:t>
            </a:r>
          </a:p>
          <a:p>
            <a:pPr marL="0" indent="0">
              <a:buNone/>
            </a:pPr>
            <a:r>
              <a:rPr lang="en-US" dirty="0"/>
              <a:t>• Procedure is safe when proper indications and precautions are followed.</a:t>
            </a:r>
          </a:p>
          <a:p>
            <a:pPr marL="0" indent="0">
              <a:buNone/>
            </a:pPr>
            <a:r>
              <a:rPr lang="en-US" dirty="0"/>
              <a:t>• Understanding normal vs. abnormal patterns guides treatment decisions.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4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1C28FC-C493-5976-8467-4B03D6503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458EE45-AC1A-51CE-9213-9E25F87FD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76" y="322729"/>
            <a:ext cx="9265024" cy="120127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A45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709D407-6FB3-440F-9168-240170C87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776" y="1792941"/>
            <a:ext cx="9520518" cy="4087906"/>
          </a:xfrm>
        </p:spPr>
        <p:txBody>
          <a:bodyPr/>
          <a:lstStyle/>
          <a:p>
            <a:pPr marL="0" indent="0" algn="ctr">
              <a:buClr>
                <a:srgbClr val="A45248"/>
              </a:buClr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 not have any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36503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B8FE-3536-DCFD-0244-18A64BC1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8F1847A-4442-18AD-B846-CC647898A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094" y="1825625"/>
            <a:ext cx="45038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1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0A38-BC5B-FC05-ED69-C2A666A1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6A97-0BAD-5920-93AE-852465183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Baldwin, D., &amp; Puckett, Y. (2020). Esophageal manometry.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Patel, D. A., </a:t>
            </a:r>
            <a:r>
              <a:rPr lang="en-US" dirty="0" err="1"/>
              <a:t>Yadlapati</a:t>
            </a:r>
            <a:r>
              <a:rPr lang="en-US" dirty="0"/>
              <a:t>, R., &amp; </a:t>
            </a:r>
            <a:r>
              <a:rPr lang="en-US" dirty="0" err="1"/>
              <a:t>Vaezi</a:t>
            </a:r>
            <a:r>
              <a:rPr lang="en-US" dirty="0"/>
              <a:t>, M. F. (2022). Esophageal motility disorders: current approach to diagnostics and therapeutics. Gastroenterology, 162(6), 1617-1634.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Yadlapati</a:t>
            </a:r>
            <a:r>
              <a:rPr lang="en-US" dirty="0"/>
              <a:t> R. (2017). High-resolution esophageal manometry: interpretation in clinical practice. Current opinion in gastroenterology, 33(4), 301–309.</a:t>
            </a:r>
          </a:p>
        </p:txBody>
      </p:sp>
    </p:spTree>
    <p:extLst>
      <p:ext uri="{BB962C8B-B14F-4D97-AF65-F5344CB8AC3E}">
        <p14:creationId xmlns:p14="http://schemas.microsoft.com/office/powerpoint/2010/main" val="57327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B416D-6DB6-269D-0BF1-74B8A9804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A647DB-D3C1-EA2C-0EED-5CDF99FD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144A32A9-93E0-EE6B-B281-3089D3C0E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776" y="322729"/>
            <a:ext cx="9265024" cy="120127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A452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DEA67C7-A693-B5BF-F593-6BB153E8D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8776" y="1792941"/>
            <a:ext cx="9520518" cy="4087906"/>
          </a:xfrm>
        </p:spPr>
        <p:txBody>
          <a:bodyPr/>
          <a:lstStyle/>
          <a:p>
            <a:pPr>
              <a:buClr>
                <a:srgbClr val="A45248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anatomy and physiology of the esophagus.</a:t>
            </a:r>
          </a:p>
          <a:p>
            <a:pPr>
              <a:buClr>
                <a:srgbClr val="A45248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Define esophageal manometry and its purpose.</a:t>
            </a:r>
          </a:p>
          <a:p>
            <a:pPr>
              <a:buClr>
                <a:srgbClr val="A45248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 clinical indications and contraindications.</a:t>
            </a:r>
          </a:p>
          <a:p>
            <a:pPr>
              <a:buClr>
                <a:srgbClr val="A45248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Outline steps for performing esophageal manometry.</a:t>
            </a:r>
          </a:p>
          <a:p>
            <a:pPr>
              <a:buClr>
                <a:srgbClr val="A45248"/>
              </a:buCl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Interpret common abnormal findings.</a:t>
            </a:r>
          </a:p>
          <a:p>
            <a:pPr marL="0" indent="0" algn="ctr">
              <a:buClr>
                <a:srgbClr val="A45248"/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3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A0CFC-8068-E804-0E97-6836CC0EF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/>
              <a:t>Anatomy of the Esophagus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DBFE0-4519-6FD3-4A0A-7201E3C42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000"/>
              <a:t>The esophagus is a muscular tube approximately 25 cm long.</a:t>
            </a:r>
          </a:p>
          <a:p>
            <a:r>
              <a:rPr lang="en-US" sz="2000"/>
              <a:t>Connects the pharynx to the stomach.</a:t>
            </a:r>
          </a:p>
          <a:p>
            <a:r>
              <a:rPr lang="en-US" sz="2000"/>
              <a:t> Composed of upper esophageal sphincter (UES), body, and lower esophageal sphincter (LES).</a:t>
            </a:r>
          </a:p>
          <a:p>
            <a:r>
              <a:rPr lang="en-US" sz="2000"/>
              <a:t>Function: Transport food and liquid from mouth to stomach via peristalsis.</a:t>
            </a:r>
          </a:p>
          <a:p>
            <a:r>
              <a:rPr lang="en-US" sz="2000"/>
              <a:t>Innervation: Controlled by vagus nerve and enteric nervous system.</a:t>
            </a:r>
          </a:p>
          <a:p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17744D-C42C-0494-AA60-BF8A8D096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09" y="640080"/>
            <a:ext cx="347604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3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D3B6-940A-3B4B-72CD-8ECACB1A5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What is Esophageal Manometry?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3D6F6-FC51-CE9A-ADB6-4CAA8902E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Esophageal manometry measures the pressure and motility of the esophagus.</a:t>
            </a:r>
          </a:p>
          <a:p>
            <a:r>
              <a:rPr lang="en-US" dirty="0"/>
              <a:t> A thin, pressure-sensitive catheter is inserted through the nose into the stomach.</a:t>
            </a:r>
          </a:p>
          <a:p>
            <a:r>
              <a:rPr lang="en-US" dirty="0"/>
              <a:t> Assesses the coordination and strength of esophageal muscle contractions.</a:t>
            </a:r>
          </a:p>
          <a:p>
            <a:r>
              <a:rPr lang="en-US" dirty="0"/>
              <a:t> Often used to diagnose motility disorders such as dysphagia, achalasia or esophageal spasm.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4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A508C-2A26-E056-BCF9-FC0EDBCB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/>
              <a:t>Indications for Esophageal Manometry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9BC2-BE5E-00AC-4BE5-0613248A9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Evaluation of dysphagia (difficulty swallowing).</a:t>
            </a:r>
          </a:p>
          <a:p>
            <a:r>
              <a:rPr lang="en-US" sz="2400" dirty="0"/>
              <a:t> Non-cardiac chest pain.</a:t>
            </a:r>
          </a:p>
          <a:p>
            <a:r>
              <a:rPr lang="en-US" sz="2400" dirty="0"/>
              <a:t>Pre-operative assessment for anti-reflux surgery or lung transplant.</a:t>
            </a:r>
          </a:p>
          <a:p>
            <a:r>
              <a:rPr lang="en-US" sz="2400" dirty="0"/>
              <a:t> Unexplained regurgitation or reflux symptoms.</a:t>
            </a:r>
          </a:p>
          <a:p>
            <a:r>
              <a:rPr lang="en-US" sz="2400" dirty="0"/>
              <a:t>Assessment of suspected motility disorders</a:t>
            </a:r>
          </a:p>
        </p:txBody>
      </p:sp>
    </p:spTree>
    <p:extLst>
      <p:ext uri="{BB962C8B-B14F-4D97-AF65-F5344CB8AC3E}">
        <p14:creationId xmlns:p14="http://schemas.microsoft.com/office/powerpoint/2010/main" val="247213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FA25D-665C-5414-CA7B-41038EE4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C00000"/>
                </a:solidFill>
              </a:rPr>
              <a:t>Contraindications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8A07-E0A4-15CF-41F6-FCB4603A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esophageal or gastric surgery.</a:t>
            </a:r>
          </a:p>
          <a:p>
            <a:pPr marL="0" indent="0">
              <a:buNone/>
            </a:pPr>
            <a:r>
              <a:rPr lang="en-US" dirty="0"/>
              <a:t>• Esophageal perforation or obstruction.</a:t>
            </a:r>
          </a:p>
          <a:p>
            <a:pPr marL="0" indent="0">
              <a:buNone/>
            </a:pPr>
            <a:r>
              <a:rPr lang="en-US" dirty="0"/>
              <a:t>• Severe coagulopathy or bleeding disorders.</a:t>
            </a:r>
          </a:p>
          <a:p>
            <a:pPr marL="0" indent="0">
              <a:buNone/>
            </a:pPr>
            <a:r>
              <a:rPr lang="en-US" dirty="0"/>
              <a:t>• Large hiatal hernia making catheter placement difficult.</a:t>
            </a:r>
          </a:p>
          <a:p>
            <a:pPr marL="0" indent="0">
              <a:buNone/>
            </a:pPr>
            <a:r>
              <a:rPr lang="en-US" dirty="0"/>
              <a:t>• Severe nasal obstruction or recent nasal trauma.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6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5DE4-0AAD-790F-7CDB-FAD9D907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Pre Procedure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886FD-1D0D-CC10-322B-AA8F93444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taking medications</a:t>
            </a:r>
          </a:p>
          <a:p>
            <a:pPr lvl="1"/>
            <a:r>
              <a:rPr lang="en-US" dirty="0"/>
              <a:t>Calcium channel blockers</a:t>
            </a:r>
          </a:p>
          <a:p>
            <a:pPr lvl="1"/>
            <a:r>
              <a:rPr lang="en-US" dirty="0"/>
              <a:t>Nitrates </a:t>
            </a:r>
          </a:p>
          <a:p>
            <a:pPr lvl="1"/>
            <a:r>
              <a:rPr lang="en-US" dirty="0"/>
              <a:t>Opioids</a:t>
            </a:r>
          </a:p>
          <a:p>
            <a:pPr lvl="1"/>
            <a:r>
              <a:rPr lang="en-US" dirty="0"/>
              <a:t>Muscle Relaxers</a:t>
            </a:r>
          </a:p>
          <a:p>
            <a:r>
              <a:rPr lang="en-US" dirty="0"/>
              <a:t>NPO after midnight</a:t>
            </a:r>
          </a:p>
        </p:txBody>
      </p:sp>
    </p:spTree>
    <p:extLst>
      <p:ext uri="{BB962C8B-B14F-4D97-AF65-F5344CB8AC3E}">
        <p14:creationId xmlns:p14="http://schemas.microsoft.com/office/powerpoint/2010/main" val="403123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0AD0E-4DB9-5C15-0BBB-D263AF00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The High-Resolution Manometry probe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D29757-4F73-6CF8-BAF5-78F3C14E59C6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HRM probe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32 to 36 pressure sensors placed 1 cm apart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 18 impedance sensors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AB593-506F-BD5F-3921-99AAB6FB2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337" r="212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097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622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Under Pressure: A Friendly Guide to Manometry</vt:lpstr>
      <vt:lpstr>Disclosure</vt:lpstr>
      <vt:lpstr>Learning Objectives</vt:lpstr>
      <vt:lpstr>Anatomy of the Esophagus</vt:lpstr>
      <vt:lpstr>What is Esophageal Manometry?</vt:lpstr>
      <vt:lpstr>Indications for Esophageal Manometry</vt:lpstr>
      <vt:lpstr>Contraindications</vt:lpstr>
      <vt:lpstr>Pre Procedure Instructions</vt:lpstr>
      <vt:lpstr>The High-Resolution Manometry probe</vt:lpstr>
      <vt:lpstr>PowerPoint Presentation</vt:lpstr>
      <vt:lpstr>PowerPoint Presentation</vt:lpstr>
      <vt:lpstr>Performing Esophageal Manometry</vt:lpstr>
      <vt:lpstr>Troubleshooting</vt:lpstr>
      <vt:lpstr>PowerPoint Presentation</vt:lpstr>
      <vt:lpstr>PowerPoint Presentation</vt:lpstr>
      <vt:lpstr>Baseline Pressure</vt:lpstr>
      <vt:lpstr>PowerPoint Presentation</vt:lpstr>
      <vt:lpstr>Abnormal Manometry Findings</vt:lpstr>
      <vt:lpstr>Summary</vt:lpstr>
      <vt:lpstr>Questions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Rubin</dc:creator>
  <cp:lastModifiedBy>Annette McVey</cp:lastModifiedBy>
  <cp:revision>17</cp:revision>
  <dcterms:created xsi:type="dcterms:W3CDTF">2025-10-20T15:46:32Z</dcterms:created>
  <dcterms:modified xsi:type="dcterms:W3CDTF">2025-11-14T03:24:29Z</dcterms:modified>
</cp:coreProperties>
</file>